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4.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notesSlides/notesSlide5.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6.xml" ContentType="application/vnd.openxmlformats-officedocument.presentationml.notesSlide+xml"/>
  <Override PartName="/ppt/tags/tag14.xml" ContentType="application/vnd.openxmlformats-officedocument.presentationml.tags+xml"/>
  <Override PartName="/ppt/notesSlides/notesSlide7.xml" ContentType="application/vnd.openxmlformats-officedocument.presentationml.notesSlide+xml"/>
  <Override PartName="/ppt/tags/tag15.xml" ContentType="application/vnd.openxmlformats-officedocument.presentationml.tags+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3165" r:id="rId2"/>
    <p:sldId id="3162" r:id="rId3"/>
    <p:sldId id="261" r:id="rId4"/>
    <p:sldId id="3171" r:id="rId5"/>
    <p:sldId id="3172" r:id="rId6"/>
    <p:sldId id="3173" r:id="rId7"/>
    <p:sldId id="266" r:id="rId8"/>
    <p:sldId id="3175"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3" orient="horz" pos="572" userDrawn="1">
          <p15:clr>
            <a:srgbClr val="A4A3A4"/>
          </p15:clr>
        </p15:guide>
        <p15:guide id="4" pos="393" userDrawn="1">
          <p15:clr>
            <a:srgbClr val="A4A3A4"/>
          </p15:clr>
        </p15:guide>
        <p15:guide id="5" pos="7310" userDrawn="1">
          <p15:clr>
            <a:srgbClr val="A4A3A4"/>
          </p15:clr>
        </p15:guide>
        <p15:guide id="6" orient="horz" pos="3748" userDrawn="1">
          <p15:clr>
            <a:srgbClr val="A4A3A4"/>
          </p15:clr>
        </p15:guide>
        <p15:guide id="7" pos="3840" userDrawn="1">
          <p15:clr>
            <a:srgbClr val="A4A3A4"/>
          </p15:clr>
        </p15:guide>
        <p15:guide id="8" orient="horz" pos="867" userDrawn="1">
          <p15:clr>
            <a:srgbClr val="A4A3A4"/>
          </p15:clr>
        </p15:guide>
        <p15:guide id="9" pos="619" userDrawn="1">
          <p15:clr>
            <a:srgbClr val="A4A3A4"/>
          </p15:clr>
        </p15:guide>
        <p15:guide id="10" pos="7106" userDrawn="1">
          <p15:clr>
            <a:srgbClr val="A4A3A4"/>
          </p15:clr>
        </p15:guide>
        <p15:guide id="11" orient="horz" pos="3407"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7B55"/>
    <a:srgbClr val="C00000"/>
    <a:srgbClr val="F8E973"/>
    <a:srgbClr val="FFB724"/>
    <a:srgbClr val="F05327"/>
    <a:srgbClr val="34A471"/>
    <a:srgbClr val="4DB284"/>
    <a:srgbClr val="C2E5D5"/>
    <a:srgbClr val="3C8C68"/>
    <a:srgbClr val="F6D8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24" autoAdjust="0"/>
    <p:restoredTop sz="90931" autoAdjust="0"/>
  </p:normalViewPr>
  <p:slideViewPr>
    <p:cSldViewPr snapToGrid="0" showGuides="1">
      <p:cViewPr varScale="1">
        <p:scale>
          <a:sx n="91" d="100"/>
          <a:sy n="91" d="100"/>
        </p:scale>
        <p:origin x="2120" y="1136"/>
      </p:cViewPr>
      <p:guideLst>
        <p:guide orient="horz" pos="2160"/>
        <p:guide orient="horz" pos="572"/>
        <p:guide pos="393"/>
        <p:guide pos="7310"/>
        <p:guide orient="horz" pos="3748"/>
        <p:guide pos="3840"/>
        <p:guide orient="horz" pos="867"/>
        <p:guide pos="619"/>
        <p:guide pos="7106"/>
        <p:guide orient="horz" pos="3407"/>
      </p:guideLst>
    </p:cSldViewPr>
  </p:slideViewPr>
  <p:notesTextViewPr>
    <p:cViewPr>
      <p:scale>
        <a:sx n="1" d="1"/>
        <a:sy n="1" d="1"/>
      </p:scale>
      <p:origin x="0" y="0"/>
    </p:cViewPr>
  </p:notesTextViewPr>
  <p:notesViewPr>
    <p:cSldViewPr snapToGrid="0" showGuides="1">
      <p:cViewPr varScale="1">
        <p:scale>
          <a:sx n="81" d="100"/>
          <a:sy n="81" d="100"/>
        </p:scale>
        <p:origin x="2922"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jpe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pitchFamily="34" charset="-122"/>
                <a:ea typeface="微软雅黑" panose="020B0503020204020204" pitchFamily="34" charset="-122"/>
              </a:defRPr>
            </a:lvl1pPr>
          </a:lstStyle>
          <a:p>
            <a:fld id="{F4F39D6B-3B0B-46FE-B8BE-0F0A56ED4D23}" type="datetimeFigureOut">
              <a:rPr lang="zh-CN" altLang="en-US" smtClean="0"/>
              <a:pPr/>
              <a:t>2023/5/25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pitchFamily="34" charset="-122"/>
                <a:ea typeface="微软雅黑" panose="020B0503020204020204" pitchFamily="34" charset="-122"/>
              </a:defRPr>
            </a:lvl1pPr>
          </a:lstStyle>
          <a:p>
            <a:fld id="{F051B22D-B9B7-460C-AFF5-E4A2A2B766A2}" type="slidenum">
              <a:rPr lang="zh-CN" altLang="en-US" smtClean="0"/>
              <a:pPr/>
              <a:t>‹#›</a:t>
            </a:fld>
            <a:endParaRPr lang="zh-CN" altLang="en-US"/>
          </a:p>
        </p:txBody>
      </p:sp>
    </p:spTree>
    <p:extLst>
      <p:ext uri="{BB962C8B-B14F-4D97-AF65-F5344CB8AC3E}">
        <p14:creationId xmlns:p14="http://schemas.microsoft.com/office/powerpoint/2010/main" val="36501208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1pPr>
    <a:lvl2pPr marL="4572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051B22D-B9B7-460C-AFF5-E4A2A2B766A2}" type="slidenum">
              <a:rPr lang="zh-CN" altLang="en-US" smtClean="0"/>
              <a:pPr/>
              <a:t>1</a:t>
            </a:fld>
            <a:endParaRPr lang="zh-CN" altLang="en-US"/>
          </a:p>
        </p:txBody>
      </p:sp>
    </p:spTree>
    <p:extLst>
      <p:ext uri="{BB962C8B-B14F-4D97-AF65-F5344CB8AC3E}">
        <p14:creationId xmlns:p14="http://schemas.microsoft.com/office/powerpoint/2010/main" val="31789919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accent3"/>
              </a:solidFill>
              <a:latin typeface="Georgia" panose="02040502050405020303"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solidFill>
                  <a:schemeClr val="accent3"/>
                </a:solidFill>
                <a:latin typeface="Georgia" panose="02040502050405020303" pitchFamily="18" charset="0"/>
              </a:rPr>
              <a:t>Xác</a:t>
            </a:r>
            <a:r>
              <a:rPr lang="en-US" sz="1200" dirty="0">
                <a:solidFill>
                  <a:schemeClr val="accent3"/>
                </a:solidFill>
                <a:latin typeface="Georgia" panose="02040502050405020303" pitchFamily="18" charset="0"/>
              </a:rPr>
              <a:t> </a:t>
            </a:r>
            <a:r>
              <a:rPr lang="en-US" sz="1200" dirty="0" err="1">
                <a:solidFill>
                  <a:schemeClr val="accent3"/>
                </a:solidFill>
                <a:latin typeface="Georgia" panose="02040502050405020303" pitchFamily="18" charset="0"/>
              </a:rPr>
              <a:t>định</a:t>
            </a:r>
            <a:r>
              <a:rPr lang="en-US" sz="1200" dirty="0">
                <a:solidFill>
                  <a:schemeClr val="accent3"/>
                </a:solidFill>
                <a:latin typeface="Georgia" panose="02040502050405020303" pitchFamily="18" charset="0"/>
              </a:rPr>
              <a:t> </a:t>
            </a:r>
            <a:r>
              <a:rPr lang="en-US" sz="1200" dirty="0" err="1">
                <a:solidFill>
                  <a:schemeClr val="accent3"/>
                </a:solidFill>
                <a:latin typeface="Georgia" panose="02040502050405020303" pitchFamily="18" charset="0"/>
              </a:rPr>
              <a:t>chính</a:t>
            </a:r>
            <a:r>
              <a:rPr lang="en-US" sz="1200" dirty="0">
                <a:solidFill>
                  <a:schemeClr val="accent3"/>
                </a:solidFill>
                <a:latin typeface="Georgia" panose="02040502050405020303" pitchFamily="18" charset="0"/>
              </a:rPr>
              <a:t> </a:t>
            </a:r>
            <a:r>
              <a:rPr lang="en-US" sz="1200" dirty="0" err="1">
                <a:solidFill>
                  <a:schemeClr val="accent3"/>
                </a:solidFill>
                <a:latin typeface="Georgia" panose="02040502050405020303" pitchFamily="18" charset="0"/>
              </a:rPr>
              <a:t>xác</a:t>
            </a:r>
            <a:r>
              <a:rPr lang="en-US" sz="1200" dirty="0">
                <a:solidFill>
                  <a:schemeClr val="accent3"/>
                </a:solidFill>
                <a:latin typeface="Georgia" panose="02040502050405020303" pitchFamily="18" charset="0"/>
              </a:rPr>
              <a:t> </a:t>
            </a:r>
            <a:r>
              <a:rPr lang="en-US" sz="1200" dirty="0" err="1">
                <a:solidFill>
                  <a:schemeClr val="accent3"/>
                </a:solidFill>
                <a:latin typeface="Georgia" panose="02040502050405020303" pitchFamily="18" charset="0"/>
              </a:rPr>
              <a:t>bệnh</a:t>
            </a:r>
            <a:r>
              <a:rPr lang="en-US" sz="1200" dirty="0">
                <a:solidFill>
                  <a:schemeClr val="accent3"/>
                </a:solidFill>
                <a:latin typeface="Georgia" panose="02040502050405020303" pitchFamily="18" charset="0"/>
              </a:rPr>
              <a:t> </a:t>
            </a:r>
            <a:r>
              <a:rPr lang="en-US" sz="1200" dirty="0" err="1">
                <a:solidFill>
                  <a:schemeClr val="accent3"/>
                </a:solidFill>
                <a:latin typeface="Georgia" panose="02040502050405020303" pitchFamily="18" charset="0"/>
              </a:rPr>
              <a:t>hại</a:t>
            </a:r>
            <a:r>
              <a:rPr lang="en-US" sz="1200" dirty="0">
                <a:solidFill>
                  <a:schemeClr val="accent3"/>
                </a:solidFill>
                <a:latin typeface="Georgia" panose="02040502050405020303" pitchFamily="18" charset="0"/>
              </a:rPr>
              <a:t> </a:t>
            </a:r>
            <a:r>
              <a:rPr lang="en-US" sz="1200" dirty="0" err="1">
                <a:solidFill>
                  <a:schemeClr val="accent3"/>
                </a:solidFill>
                <a:latin typeface="Georgia" panose="02040502050405020303" pitchFamily="18" charset="0"/>
              </a:rPr>
              <a:t>cây</a:t>
            </a:r>
            <a:r>
              <a:rPr lang="en-US" sz="1200" dirty="0">
                <a:solidFill>
                  <a:schemeClr val="accent3"/>
                </a:solidFill>
                <a:latin typeface="Georgia" panose="02040502050405020303" pitchFamily="18" charset="0"/>
              </a:rPr>
              <a:t> </a:t>
            </a:r>
            <a:r>
              <a:rPr lang="en-US" sz="1200" dirty="0" err="1">
                <a:solidFill>
                  <a:schemeClr val="accent3"/>
                </a:solidFill>
                <a:latin typeface="Georgia" panose="02040502050405020303" pitchFamily="18" charset="0"/>
              </a:rPr>
              <a:t>lúa</a:t>
            </a:r>
            <a:endParaRPr lang="en-US" sz="1200" dirty="0">
              <a:solidFill>
                <a:schemeClr val="accent3"/>
              </a:solidFill>
              <a:latin typeface="Georgia" panose="02040502050405020303"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phân</a:t>
            </a:r>
            <a:r>
              <a:rPr lang="en-US" dirty="0"/>
              <a:t> </a:t>
            </a:r>
            <a:r>
              <a:rPr lang="en-US" dirty="0" err="1"/>
              <a:t>loại</a:t>
            </a:r>
            <a:r>
              <a:rPr lang="en-US" dirty="0"/>
              <a:t> </a:t>
            </a:r>
            <a:r>
              <a:rPr lang="en-US" dirty="0" err="1"/>
              <a:t>chính</a:t>
            </a:r>
            <a:r>
              <a:rPr lang="en-US" dirty="0"/>
              <a:t> </a:t>
            </a:r>
            <a:r>
              <a:rPr lang="en-US" dirty="0" err="1"/>
              <a:t>xác</a:t>
            </a:r>
            <a:r>
              <a:rPr lang="en-US" dirty="0"/>
              <a:t> </a:t>
            </a:r>
            <a:r>
              <a:rPr lang="en-US" dirty="0" err="1"/>
              <a:t>bệnh</a:t>
            </a:r>
            <a:r>
              <a:rPr lang="en-US" dirty="0"/>
              <a:t> </a:t>
            </a:r>
            <a:r>
              <a:rPr lang="en-US" dirty="0" err="1"/>
              <a:t>hại</a:t>
            </a:r>
            <a:r>
              <a:rPr lang="en-US" dirty="0"/>
              <a:t> </a:t>
            </a:r>
            <a:r>
              <a:rPr lang="en-US" dirty="0" err="1"/>
              <a:t>lúa</a:t>
            </a:r>
            <a:r>
              <a:rPr lang="en-US" dirty="0"/>
              <a:t> </a:t>
            </a:r>
            <a:r>
              <a:rPr lang="en-US" dirty="0" err="1"/>
              <a:t>bằng</a:t>
            </a:r>
            <a:r>
              <a:rPr lang="en-US" dirty="0"/>
              <a:t> </a:t>
            </a:r>
            <a:r>
              <a:rPr lang="en-US" dirty="0" err="1"/>
              <a:t>hình</a:t>
            </a:r>
            <a:r>
              <a:rPr lang="en-US" dirty="0"/>
              <a:t> </a:t>
            </a:r>
            <a:r>
              <a:rPr lang="en-US" dirty="0" err="1"/>
              <a:t>ảnh</a:t>
            </a:r>
            <a:r>
              <a:rPr lang="en-US" dirty="0"/>
              <a:t> </a:t>
            </a:r>
            <a:r>
              <a:rPr lang="en-US" dirty="0" err="1"/>
              <a:t>lá</a:t>
            </a:r>
            <a:r>
              <a:rPr lang="en-US" dirty="0"/>
              <a:t> </a:t>
            </a:r>
            <a:r>
              <a:rPr lang="en-US" dirty="0" err="1"/>
              <a:t>lúa</a:t>
            </a:r>
            <a:r>
              <a:rPr lang="en-US" dirty="0"/>
              <a:t> </a:t>
            </a:r>
            <a:r>
              <a:rPr lang="en-US" dirty="0" err="1"/>
              <a:t>với</a:t>
            </a:r>
            <a:r>
              <a:rPr lang="en-US" dirty="0"/>
              <a:t> ML and CV</a:t>
            </a:r>
            <a:endParaRPr lang="en-VN" dirty="0"/>
          </a:p>
        </p:txBody>
      </p:sp>
      <p:sp>
        <p:nvSpPr>
          <p:cNvPr id="4" name="Slide Number Placeholder 3"/>
          <p:cNvSpPr>
            <a:spLocks noGrp="1"/>
          </p:cNvSpPr>
          <p:nvPr>
            <p:ph type="sldNum" sz="quarter" idx="5"/>
          </p:nvPr>
        </p:nvSpPr>
        <p:spPr/>
        <p:txBody>
          <a:bodyPr/>
          <a:lstStyle/>
          <a:p>
            <a:fld id="{F051B22D-B9B7-460C-AFF5-E4A2A2B766A2}" type="slidenum">
              <a:rPr lang="zh-CN" altLang="en-US" smtClean="0"/>
              <a:pPr/>
              <a:t>2</a:t>
            </a:fld>
            <a:endParaRPr lang="zh-CN" altLang="en-US"/>
          </a:p>
        </p:txBody>
      </p:sp>
    </p:spTree>
    <p:extLst>
      <p:ext uri="{BB962C8B-B14F-4D97-AF65-F5344CB8AC3E}">
        <p14:creationId xmlns:p14="http://schemas.microsoft.com/office/powerpoint/2010/main" val="3953374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rtl="0"/>
            <a:r>
              <a:rPr lang="vi-VN" dirty="0">
                <a:solidFill>
                  <a:srgbClr val="3C4043"/>
                </a:solidFill>
                <a:effectLst/>
              </a:rPr>
              <a:t>Bệnh lá lúa do các mầm bệnh như nấm, vi khuẩn, vi rút gây ra, biểu hiện dưới dạng các vết đốm, vết bệnh, mất màu và biến dạng (Hình 1.2)</a:t>
            </a:r>
          </a:p>
        </p:txBody>
      </p:sp>
      <p:sp>
        <p:nvSpPr>
          <p:cNvPr id="4" name="灯片编号占位符 3"/>
          <p:cNvSpPr>
            <a:spLocks noGrp="1"/>
          </p:cNvSpPr>
          <p:nvPr>
            <p:ph type="sldNum" sz="quarter" idx="10"/>
          </p:nvPr>
        </p:nvSpPr>
        <p:spPr/>
        <p:txBody>
          <a:bodyPr/>
          <a:lstStyle/>
          <a:p>
            <a:fld id="{85D0DACE-38E0-42D2-9336-2B707D34BC6D}"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rtl="0">
              <a:spcBef>
                <a:spcPts val="1000"/>
              </a:spcBef>
              <a:spcAft>
                <a:spcPts val="0"/>
              </a:spcAft>
            </a:pPr>
            <a:r>
              <a:rPr lang="vi-VN" sz="1800" b="0" i="0" u="none" strike="noStrike" dirty="0">
                <a:solidFill>
                  <a:srgbClr val="353744"/>
                </a:solidFill>
                <a:effectLst/>
                <a:latin typeface="Georgia" panose="02040502050405020303" pitchFamily="18" charset="0"/>
              </a:rPr>
              <a:t>Việc phân tích các bệnh lá lúa từ hình ảnh đã nổi lên như một phương pháp đầy hứa hẹn trong bệnh học thực vật</a:t>
            </a:r>
          </a:p>
          <a:p>
            <a:pPr algn="l" rtl="0">
              <a:spcBef>
                <a:spcPts val="1000"/>
              </a:spcBef>
              <a:spcAft>
                <a:spcPts val="0"/>
              </a:spcAft>
            </a:pPr>
            <a:r>
              <a:rPr lang="vi-VN" sz="1800" b="0" i="0" u="none" strike="noStrike" dirty="0">
                <a:solidFill>
                  <a:srgbClr val="353744"/>
                </a:solidFill>
                <a:effectLst/>
                <a:latin typeface="Georgia" panose="02040502050405020303" pitchFamily="18" charset="0"/>
              </a:rPr>
              <a:t>Máy ảnh kỹ thuật số Canon 660D năm 2019 – 8911 ảnh</a:t>
            </a:r>
          </a:p>
          <a:p>
            <a:pPr algn="l" rtl="0">
              <a:spcBef>
                <a:spcPts val="1000"/>
              </a:spcBef>
              <a:spcAft>
                <a:spcPts val="0"/>
              </a:spcAft>
            </a:pPr>
            <a:r>
              <a:rPr lang="vi-VN" sz="1800" b="0" i="0" u="none" strike="noStrike" dirty="0">
                <a:solidFill>
                  <a:srgbClr val="353744"/>
                </a:solidFill>
                <a:effectLst/>
                <a:latin typeface="Georgia" panose="02040502050405020303" pitchFamily="18" charset="0"/>
              </a:rPr>
              <a:t>Hình 2. Bộ dữ liệu chứa hình ảnh của các bệnh lá lúa khác nhau (đạo ôn, bệnh bạc lá đỏ, bệnh sọc lá và bệnh khô vằn), cùng với các hình ảnh trích xuất đặc điểm tương ứng của chúng</a:t>
            </a:r>
            <a:endParaRPr lang="en-US" b="0" dirty="0">
              <a:effectLst/>
            </a:endParaRPr>
          </a:p>
        </p:txBody>
      </p:sp>
      <p:sp>
        <p:nvSpPr>
          <p:cNvPr id="4" name="灯片编号占位符 3"/>
          <p:cNvSpPr>
            <a:spLocks noGrp="1"/>
          </p:cNvSpPr>
          <p:nvPr>
            <p:ph type="sldNum" sz="quarter" idx="10"/>
          </p:nvPr>
        </p:nvSpPr>
        <p:spPr/>
        <p:txBody>
          <a:bodyPr/>
          <a:lstStyle/>
          <a:p>
            <a:fld id="{85D0DACE-38E0-42D2-9336-2B707D34BC6D}" type="slidenum">
              <a:rPr lang="zh-CN" altLang="en-US" smtClean="0"/>
              <a:t>4</a:t>
            </a:fld>
            <a:endParaRPr lang="zh-CN" altLang="en-US"/>
          </a:p>
        </p:txBody>
      </p:sp>
    </p:spTree>
    <p:extLst>
      <p:ext uri="{BB962C8B-B14F-4D97-AF65-F5344CB8AC3E}">
        <p14:creationId xmlns:p14="http://schemas.microsoft.com/office/powerpoint/2010/main" val="2104070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rtl="0">
              <a:spcBef>
                <a:spcPts val="1000"/>
              </a:spcBef>
              <a:spcAft>
                <a:spcPts val="0"/>
              </a:spcAft>
            </a:pPr>
            <a:r>
              <a:rPr lang="vi-VN" sz="1800" b="0" i="0" u="none" strike="noStrike" dirty="0">
                <a:solidFill>
                  <a:srgbClr val="353744"/>
                </a:solidFill>
                <a:effectLst/>
                <a:latin typeface="Georgia" panose="02040502050405020303" pitchFamily="18" charset="0"/>
              </a:rPr>
              <a:t>Jiang et al. (2020) , Convolutional Neural Networks (CNNs) and Support Vector Machines (SVM) </a:t>
            </a:r>
          </a:p>
          <a:p>
            <a:pPr algn="l" rtl="0">
              <a:spcBef>
                <a:spcPts val="1000"/>
              </a:spcBef>
              <a:spcAft>
                <a:spcPts val="0"/>
              </a:spcAft>
            </a:pPr>
            <a:r>
              <a:rPr lang="en-US" b="0" dirty="0">
                <a:effectLst/>
              </a:rPr>
              <a:t>In 2020, Bhattacharyya, Mitra, and Dutta edited a book titled "Intelligence Enabled Research: </a:t>
            </a:r>
            <a:r>
              <a:rPr lang="en-US" b="0" dirty="0" err="1">
                <a:effectLst/>
              </a:rPr>
              <a:t>DoSIER</a:t>
            </a:r>
            <a:r>
              <a:rPr lang="en-US" b="0" dirty="0">
                <a:effectLst/>
              </a:rPr>
              <a:t> 2019</a:t>
            </a:r>
          </a:p>
          <a:p>
            <a:pPr algn="l" rtl="0">
              <a:spcBef>
                <a:spcPts val="1000"/>
              </a:spcBef>
              <a:spcAft>
                <a:spcPts val="0"/>
              </a:spcAft>
            </a:pPr>
            <a:r>
              <a:rPr lang="en-US" b="0" dirty="0">
                <a:effectLst/>
              </a:rPr>
              <a:t>Ghosal and Sarkar (2020) CNNs and transfer learning techniques [3]. Their model achieved an impressive test accuracy of 92.40% </a:t>
            </a:r>
          </a:p>
          <a:p>
            <a:pPr algn="l" rtl="0">
              <a:spcBef>
                <a:spcPts val="1000"/>
              </a:spcBef>
              <a:spcAft>
                <a:spcPts val="0"/>
              </a:spcAft>
            </a:pPr>
            <a:r>
              <a:rPr lang="en-US" b="0" dirty="0" err="1">
                <a:effectLst/>
              </a:rPr>
              <a:t>Mekha</a:t>
            </a:r>
            <a:r>
              <a:rPr lang="en-US" b="0" dirty="0">
                <a:effectLst/>
              </a:rPr>
              <a:t> and </a:t>
            </a:r>
            <a:r>
              <a:rPr lang="en-US" b="0" dirty="0" err="1">
                <a:effectLst/>
              </a:rPr>
              <a:t>Teeyasuksaet</a:t>
            </a:r>
            <a:r>
              <a:rPr lang="en-US" b="0" dirty="0">
                <a:effectLst/>
              </a:rPr>
              <a:t> (2021) investigated the effectiveness of the random forest algorithm 69.44%</a:t>
            </a:r>
          </a:p>
          <a:p>
            <a:pPr algn="l" rtl="0">
              <a:spcBef>
                <a:spcPts val="1000"/>
              </a:spcBef>
              <a:spcAft>
                <a:spcPts val="0"/>
              </a:spcAft>
            </a:pPr>
            <a:endParaRPr lang="en-US" b="0" dirty="0">
              <a:effectLst/>
            </a:endParaRPr>
          </a:p>
        </p:txBody>
      </p:sp>
      <p:sp>
        <p:nvSpPr>
          <p:cNvPr id="4" name="灯片编号占位符 3"/>
          <p:cNvSpPr>
            <a:spLocks noGrp="1"/>
          </p:cNvSpPr>
          <p:nvPr>
            <p:ph type="sldNum" sz="quarter" idx="10"/>
          </p:nvPr>
        </p:nvSpPr>
        <p:spPr/>
        <p:txBody>
          <a:bodyPr/>
          <a:lstStyle/>
          <a:p>
            <a:fld id="{85D0DACE-38E0-42D2-9336-2B707D34BC6D}" type="slidenum">
              <a:rPr lang="zh-CN" altLang="en-US" smtClean="0"/>
              <a:t>5</a:t>
            </a:fld>
            <a:endParaRPr lang="zh-CN" altLang="en-US"/>
          </a:p>
        </p:txBody>
      </p:sp>
    </p:spTree>
    <p:extLst>
      <p:ext uri="{BB962C8B-B14F-4D97-AF65-F5344CB8AC3E}">
        <p14:creationId xmlns:p14="http://schemas.microsoft.com/office/powerpoint/2010/main" val="2150396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rtl="0">
              <a:spcBef>
                <a:spcPts val="1000"/>
              </a:spcBef>
              <a:spcAft>
                <a:spcPts val="0"/>
              </a:spcAft>
            </a:pPr>
            <a:r>
              <a:rPr lang="vi-VN" b="0" dirty="0">
                <a:effectLst/>
              </a:rPr>
              <a:t>Giới thiệu nghiên cứu của Lu, Lin, Zhang, Liu và Guan (2023) về mạng lưới co ngót dư sâu cải tiến để xác định bệnh.</a:t>
            </a:r>
          </a:p>
          <a:p>
            <a:pPr algn="l" rtl="0">
              <a:spcBef>
                <a:spcPts val="1000"/>
              </a:spcBef>
              <a:spcAft>
                <a:spcPts val="0"/>
              </a:spcAft>
            </a:pPr>
            <a:r>
              <a:rPr lang="vi-VN" b="0" dirty="0">
                <a:effectLst/>
              </a:rPr>
              <a:t>Làm nổi bật nghiên cứu của Aggarwal et al. (2023) về việc cải thiện phân loại bệnh bằng cách sử dụng các mô hình học sâu được đào tạo trước và các kỹ thuật học tập đồng bộ.</a:t>
            </a:r>
          </a:p>
          <a:p>
            <a:pPr algn="l" rtl="0">
              <a:spcBef>
                <a:spcPts val="1000"/>
              </a:spcBef>
              <a:spcAft>
                <a:spcPts val="0"/>
              </a:spcAft>
            </a:pPr>
            <a:r>
              <a:rPr lang="vi-VN" b="0" dirty="0">
                <a:effectLst/>
              </a:rPr>
              <a:t>Với các mô hình được đào tạo trước EfficientNetB3, EfficientNetB6, EfficientNetV2S và EfficientNetV2B3 với bộ phân loại Cây bổ sung và HGB, mô hình được đề xuất đạt được độ chính xác 91% trên tập dữ liệu thông thường và độ chính xác 94% trên tập dữ liệu được phân đoạn.</a:t>
            </a:r>
            <a:endParaRPr lang="en-US" b="0" dirty="0">
              <a:effectLst/>
            </a:endParaRPr>
          </a:p>
        </p:txBody>
      </p:sp>
      <p:sp>
        <p:nvSpPr>
          <p:cNvPr id="4" name="灯片编号占位符 3"/>
          <p:cNvSpPr>
            <a:spLocks noGrp="1"/>
          </p:cNvSpPr>
          <p:nvPr>
            <p:ph type="sldNum" sz="quarter" idx="10"/>
          </p:nvPr>
        </p:nvSpPr>
        <p:spPr/>
        <p:txBody>
          <a:bodyPr/>
          <a:lstStyle/>
          <a:p>
            <a:fld id="{85D0DACE-38E0-42D2-9336-2B707D34BC6D}" type="slidenum">
              <a:rPr lang="zh-CN" altLang="en-US" smtClean="0"/>
              <a:t>6</a:t>
            </a:fld>
            <a:endParaRPr lang="zh-CN" altLang="en-US"/>
          </a:p>
        </p:txBody>
      </p:sp>
    </p:spTree>
    <p:extLst>
      <p:ext uri="{BB962C8B-B14F-4D97-AF65-F5344CB8AC3E}">
        <p14:creationId xmlns:p14="http://schemas.microsoft.com/office/powerpoint/2010/main" val="30345735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vi-VN" altLang="zh-CN" dirty="0"/>
              <a:t>Tầm quan trọng của việc xác định bệnh chính xác trên cây lúa.</a:t>
            </a:r>
          </a:p>
          <a:p>
            <a:r>
              <a:rPr lang="vi-VN" altLang="zh-CN" dirty="0"/>
              <a:t>Tóm tắt hiệu quả của các phương pháp học sâu, bao gồm CNN và các mô hình được đào tạo trước.</a:t>
            </a:r>
          </a:p>
          <a:p>
            <a:r>
              <a:rPr lang="vi-VN" altLang="zh-CN" dirty="0"/>
              <a:t>Đề cập đến các hướng nghiên cứu tiềm năng trong tương lai, chẳng hạn như mở rộng bộ dữ liệu và khám phá các kiến trúc thay thế.</a:t>
            </a:r>
            <a:endParaRPr lang="zh-CN" altLang="en-US" dirty="0"/>
          </a:p>
        </p:txBody>
      </p:sp>
      <p:sp>
        <p:nvSpPr>
          <p:cNvPr id="4" name="灯片编号占位符 3"/>
          <p:cNvSpPr>
            <a:spLocks noGrp="1"/>
          </p:cNvSpPr>
          <p:nvPr>
            <p:ph type="sldNum" sz="quarter" idx="10"/>
          </p:nvPr>
        </p:nvSpPr>
        <p:spPr/>
        <p:txBody>
          <a:bodyPr/>
          <a:lstStyle/>
          <a:p>
            <a:fld id="{85D0DACE-38E0-42D2-9336-2B707D34BC6D}"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vi-VN" altLang="zh-CN" dirty="0"/>
              <a:t>Tầm quan trọng của việc xác định bệnh chính xác trên cây lúa.</a:t>
            </a:r>
          </a:p>
          <a:p>
            <a:r>
              <a:rPr lang="vi-VN" altLang="zh-CN" dirty="0"/>
              <a:t>Tóm tắt hiệu quả của các phương pháp học sâu, bao gồm CNN và các mô hình được đào tạo trước.</a:t>
            </a:r>
          </a:p>
          <a:p>
            <a:r>
              <a:rPr lang="vi-VN" altLang="zh-CN" dirty="0"/>
              <a:t>Đề cập đến các hướng nghiên cứu tiềm năng trong tương lai, chẳng hạn như mở rộng bộ dữ liệu và khám phá các kiến trúc thay thế.</a:t>
            </a:r>
            <a:endParaRPr lang="zh-CN" altLang="en-US" dirty="0"/>
          </a:p>
        </p:txBody>
      </p:sp>
      <p:sp>
        <p:nvSpPr>
          <p:cNvPr id="4" name="灯片编号占位符 3"/>
          <p:cNvSpPr>
            <a:spLocks noGrp="1"/>
          </p:cNvSpPr>
          <p:nvPr>
            <p:ph type="sldNum" sz="quarter" idx="10"/>
          </p:nvPr>
        </p:nvSpPr>
        <p:spPr/>
        <p:txBody>
          <a:bodyPr/>
          <a:lstStyle/>
          <a:p>
            <a:fld id="{85D0DACE-38E0-42D2-9336-2B707D34BC6D}" type="slidenum">
              <a:rPr lang="zh-CN" altLang="en-US" smtClean="0"/>
              <a:t>8</a:t>
            </a:fld>
            <a:endParaRPr lang="zh-CN" altLang="en-US"/>
          </a:p>
        </p:txBody>
      </p:sp>
    </p:spTree>
    <p:extLst>
      <p:ext uri="{BB962C8B-B14F-4D97-AF65-F5344CB8AC3E}">
        <p14:creationId xmlns:p14="http://schemas.microsoft.com/office/powerpoint/2010/main" val="3547080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216013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0548130"/>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2_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51691510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3_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064269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510818993"/>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7" cstate="hqprint">
            <a:extLst>
              <a:ext uri="{28A0092B-C50C-407E-A947-70E740481C1C}">
                <a14:useLocalDpi xmlns:a14="http://schemas.microsoft.com/office/drawing/2010/main" val="0"/>
              </a:ext>
            </a:extLst>
          </a:blip>
          <a:srcRect b="15449"/>
          <a:stretch/>
        </p:blipFill>
        <p:spPr>
          <a:xfrm>
            <a:off x="0" y="0"/>
            <a:ext cx="12192000" cy="6858000"/>
          </a:xfrm>
          <a:prstGeom prst="rect">
            <a:avLst/>
          </a:prstGeom>
        </p:spPr>
      </p:pic>
      <p:sp>
        <p:nvSpPr>
          <p:cNvPr id="8" name="圆角矩形 7"/>
          <p:cNvSpPr/>
          <p:nvPr userDrawn="1"/>
        </p:nvSpPr>
        <p:spPr>
          <a:xfrm>
            <a:off x="223383" y="215900"/>
            <a:ext cx="11745233" cy="6427788"/>
          </a:xfrm>
          <a:prstGeom prst="roundRect">
            <a:avLst>
              <a:gd name="adj" fmla="val 374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99603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5" r:id="rId3"/>
    <p:sldLayoutId id="2147483666" r:id="rId4"/>
    <p:sldLayoutId id="2147483668" r:id="rId5"/>
  </p:sldLayoutIdLst>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tags" Target="../tags/tag1.xml"/><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tags" Target="../tags/tag4.xml"/><Relationship Id="rId7" Type="http://schemas.openxmlformats.org/officeDocument/2006/relationships/image" Target="../media/image3.jpeg"/><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3.xml"/><Relationship Id="rId4"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tags" Target="../tags/tag7.xml"/><Relationship Id="rId7" Type="http://schemas.openxmlformats.org/officeDocument/2006/relationships/image" Target="../media/image5.png"/><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4.png"/><Relationship Id="rId5" Type="http://schemas.openxmlformats.org/officeDocument/2006/relationships/notesSlide" Target="../notesSlides/notesSlide4.xml"/><Relationship Id="rId4"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12.xml"/><Relationship Id="rId7" Type="http://schemas.openxmlformats.org/officeDocument/2006/relationships/image" Target="../media/image8.pn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notesSlide" Target="../notesSlides/notesSlide6.xml"/><Relationship Id="rId5" Type="http://schemas.openxmlformats.org/officeDocument/2006/relationships/slideLayout" Target="../slideLayouts/slideLayout5.xml"/><Relationship Id="rId4" Type="http://schemas.openxmlformats.org/officeDocument/2006/relationships/tags" Target="../tags/tag13.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14.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tags" Target="../tags/tag15.xml"/><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图片 15"/>
          <p:cNvPicPr>
            <a:picLocks noChangeAspect="1"/>
          </p:cNvPicPr>
          <p:nvPr/>
        </p:nvPicPr>
        <p:blipFill rotWithShape="1">
          <a:blip r:embed="rId4" cstate="hqprint">
            <a:extLst>
              <a:ext uri="{28A0092B-C50C-407E-A947-70E740481C1C}">
                <a14:useLocalDpi xmlns:a14="http://schemas.microsoft.com/office/drawing/2010/main" val="0"/>
              </a:ext>
            </a:extLst>
          </a:blip>
          <a:srcRect b="15449"/>
          <a:stretch/>
        </p:blipFill>
        <p:spPr>
          <a:xfrm>
            <a:off x="0" y="0"/>
            <a:ext cx="12192000" cy="6858000"/>
          </a:xfrm>
          <a:prstGeom prst="rect">
            <a:avLst/>
          </a:prstGeom>
        </p:spPr>
      </p:pic>
      <p:sp>
        <p:nvSpPr>
          <p:cNvPr id="17" name="圆角矩形 16"/>
          <p:cNvSpPr/>
          <p:nvPr/>
        </p:nvSpPr>
        <p:spPr>
          <a:xfrm>
            <a:off x="67586" y="908049"/>
            <a:ext cx="4994608" cy="5041902"/>
          </a:xfrm>
          <a:prstGeom prst="roundRect">
            <a:avLst>
              <a:gd name="adj" fmla="val 7444"/>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9" name="矩形 38"/>
          <p:cNvSpPr/>
          <p:nvPr/>
        </p:nvSpPr>
        <p:spPr>
          <a:xfrm>
            <a:off x="1122330" y="1991884"/>
            <a:ext cx="9817100" cy="3785652"/>
          </a:xfrm>
          <a:prstGeom prst="rect">
            <a:avLst/>
          </a:prstGeom>
          <a:noFill/>
          <a:ln>
            <a:noFill/>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pPr lvl="0">
              <a:lnSpc>
                <a:spcPts val="3600"/>
              </a:lnSpc>
              <a:defRPr/>
            </a:pPr>
            <a:endParaRPr/>
          </a:p>
          <a:p>
            <a:pPr lvl="0">
              <a:lnSpc>
                <a:spcPts val="3600"/>
              </a:lnSpc>
              <a:defRPr/>
            </a:pPr>
            <a:endParaRPr/>
          </a:p>
        </p:txBody>
      </p:sp>
      <p:grpSp>
        <p:nvGrpSpPr>
          <p:cNvPr id="40" name="组合 39"/>
          <p:cNvGrpSpPr/>
          <p:nvPr/>
        </p:nvGrpSpPr>
        <p:grpSpPr>
          <a:xfrm>
            <a:off x="2884483" y="1004150"/>
            <a:ext cx="6570512" cy="942257"/>
            <a:chOff x="-534423" y="575530"/>
            <a:chExt cx="6570512" cy="942257"/>
          </a:xfrm>
        </p:grpSpPr>
        <p:sp>
          <p:nvSpPr>
            <p:cNvPr id="41" name="矩形 40"/>
            <p:cNvSpPr/>
            <p:nvPr>
              <p:custDataLst>
                <p:tags r:id="rId1"/>
              </p:custDataLst>
            </p:nvPr>
          </p:nvSpPr>
          <p:spPr>
            <a:xfrm>
              <a:off x="-534423" y="575530"/>
              <a:ext cx="3146397" cy="942257"/>
            </a:xfrm>
            <a:prstGeom prst="rect">
              <a:avLst/>
            </a:prstGeom>
          </p:spPr>
          <p:txBody>
            <a:bodyPr wrap="none" lIns="110184" tIns="55092" rIns="110184" bIns="55092">
              <a:spAutoFit/>
            </a:bodyPr>
            <a:lstStyle/>
            <a:p>
              <a:pPr marL="0" marR="0" lvl="0" indent="0" algn="r" defTabSz="914400" eaLnBrk="1" fontAlgn="auto" latinLnBrk="0" hangingPunct="1">
                <a:lnSpc>
                  <a:spcPct val="100000"/>
                </a:lnSpc>
                <a:spcBef>
                  <a:spcPts val="0"/>
                </a:spcBef>
                <a:spcAft>
                  <a:spcPts val="0"/>
                </a:spcAft>
                <a:buClrTx/>
                <a:buSzTx/>
                <a:buFontTx/>
                <a:buNone/>
                <a:defRPr/>
              </a:pPr>
              <a:endParaRPr/>
            </a:p>
          </p:txBody>
        </p:sp>
        <p:sp>
          <p:nvSpPr>
            <p:cNvPr id="42" name="TextBox 6"/>
            <p:cNvSpPr txBox="1">
              <a:spLocks noChangeArrowheads="1"/>
            </p:cNvSpPr>
            <p:nvPr/>
          </p:nvSpPr>
          <p:spPr bwMode="auto">
            <a:xfrm>
              <a:off x="2436089" y="1083111"/>
              <a:ext cx="3600000" cy="307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4" tIns="45701" rIns="91404" bIns="45701">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eaLnBrk="0" fontAlgn="auto" latinLnBrk="0" hangingPunct="0">
                <a:lnSpc>
                  <a:spcPct val="100000"/>
                </a:lnSpc>
                <a:spcBef>
                  <a:spcPts val="0"/>
                </a:spcBef>
                <a:spcAft>
                  <a:spcPts val="0"/>
                </a:spcAft>
                <a:buClrTx/>
                <a:buSzTx/>
                <a:buFontTx/>
                <a:buNone/>
                <a:defRPr/>
              </a:pPr>
              <a:endParaRPr/>
            </a:p>
          </p:txBody>
        </p:sp>
      </p:grpSp>
      <p:sp>
        <p:nvSpPr>
          <p:cNvPr id="2" name="TextBox 1">
            <a:extLst>
              <a:ext uri="{FF2B5EF4-FFF2-40B4-BE49-F238E27FC236}">
                <a16:creationId xmlns:a16="http://schemas.microsoft.com/office/drawing/2014/main" id="{DED30D8B-CE4B-AB06-595C-19208239A2C7}"/>
              </a:ext>
            </a:extLst>
          </p:cNvPr>
          <p:cNvSpPr txBox="1"/>
          <p:nvPr/>
        </p:nvSpPr>
        <p:spPr>
          <a:xfrm>
            <a:off x="207356" y="1080464"/>
            <a:ext cx="4668467" cy="954107"/>
          </a:xfrm>
          <a:prstGeom prst="rect">
            <a:avLst/>
          </a:prstGeom>
          <a:noFill/>
        </p:spPr>
        <p:txBody>
          <a:bodyPr wrap="square">
            <a:spAutoFit/>
          </a:bodyPr>
          <a:lstStyle/>
          <a:p>
            <a:pPr algn="ctr"/>
            <a:r>
              <a:rPr lang="en-US" sz="2800" dirty="0">
                <a:solidFill>
                  <a:srgbClr val="277B55"/>
                </a:solidFill>
                <a:latin typeface="Georgia" panose="02040502050405020303" pitchFamily="18" charset="0"/>
              </a:rPr>
              <a:t>Research Methodology</a:t>
            </a:r>
          </a:p>
          <a:p>
            <a:pPr algn="ctr"/>
            <a:r>
              <a:rPr lang="en-US" sz="2800" dirty="0">
                <a:solidFill>
                  <a:srgbClr val="277B55"/>
                </a:solidFill>
                <a:latin typeface="Georgia" panose="02040502050405020303" pitchFamily="18" charset="0"/>
              </a:rPr>
              <a:t>MLR501</a:t>
            </a:r>
            <a:endParaRPr lang="en-VN" sz="2800" dirty="0">
              <a:solidFill>
                <a:srgbClr val="277B55"/>
              </a:solidFill>
              <a:latin typeface="Georgia" panose="02040502050405020303" pitchFamily="18" charset="0"/>
            </a:endParaRPr>
          </a:p>
        </p:txBody>
      </p:sp>
      <p:sp>
        <p:nvSpPr>
          <p:cNvPr id="3" name="TextBox 2">
            <a:extLst>
              <a:ext uri="{FF2B5EF4-FFF2-40B4-BE49-F238E27FC236}">
                <a16:creationId xmlns:a16="http://schemas.microsoft.com/office/drawing/2014/main" id="{4FE9F961-7235-17C5-DD54-BB04CED8A22F}"/>
              </a:ext>
            </a:extLst>
          </p:cNvPr>
          <p:cNvSpPr txBox="1"/>
          <p:nvPr/>
        </p:nvSpPr>
        <p:spPr>
          <a:xfrm>
            <a:off x="105827" y="4778314"/>
            <a:ext cx="4909234" cy="646331"/>
          </a:xfrm>
          <a:prstGeom prst="rect">
            <a:avLst/>
          </a:prstGeom>
          <a:noFill/>
        </p:spPr>
        <p:txBody>
          <a:bodyPr wrap="square">
            <a:spAutoFit/>
          </a:bodyPr>
          <a:lstStyle/>
          <a:p>
            <a:pPr algn="ctr"/>
            <a:r>
              <a:rPr lang="en-US" dirty="0">
                <a:solidFill>
                  <a:schemeClr val="accent3"/>
                </a:solidFill>
                <a:latin typeface="Georgia" panose="02040502050405020303" pitchFamily="18" charset="0"/>
              </a:rPr>
              <a:t>Student : Le Chi </a:t>
            </a:r>
            <a:r>
              <a:rPr lang="en-US" dirty="0" err="1">
                <a:solidFill>
                  <a:schemeClr val="accent3"/>
                </a:solidFill>
                <a:latin typeface="Georgia" panose="02040502050405020303" pitchFamily="18" charset="0"/>
              </a:rPr>
              <a:t>Ngoan</a:t>
            </a:r>
            <a:endParaRPr lang="en-US" dirty="0">
              <a:solidFill>
                <a:schemeClr val="accent3"/>
              </a:solidFill>
              <a:latin typeface="Georgia" panose="02040502050405020303" pitchFamily="18" charset="0"/>
            </a:endParaRPr>
          </a:p>
          <a:p>
            <a:pPr algn="ctr"/>
            <a:r>
              <a:rPr lang="en-US" sz="1800" b="0" i="0" u="none" strike="noStrike" dirty="0">
                <a:solidFill>
                  <a:schemeClr val="accent3"/>
                </a:solidFill>
                <a:effectLst/>
                <a:latin typeface="Georgia" panose="02040502050405020303" pitchFamily="18" charset="0"/>
              </a:rPr>
              <a:t>22MSE23088 – MSE#12HCM</a:t>
            </a:r>
            <a:endParaRPr lang="en-VN" sz="2800" dirty="0">
              <a:solidFill>
                <a:schemeClr val="accent3"/>
              </a:solidFill>
              <a:latin typeface="+mj-lt"/>
            </a:endParaRPr>
          </a:p>
        </p:txBody>
      </p:sp>
      <p:grpSp>
        <p:nvGrpSpPr>
          <p:cNvPr id="4" name="组合 71">
            <a:extLst>
              <a:ext uri="{FF2B5EF4-FFF2-40B4-BE49-F238E27FC236}">
                <a16:creationId xmlns:a16="http://schemas.microsoft.com/office/drawing/2014/main" id="{6252C23E-B56F-D8AF-5156-5A16C73F26E0}"/>
              </a:ext>
            </a:extLst>
          </p:cNvPr>
          <p:cNvGrpSpPr/>
          <p:nvPr/>
        </p:nvGrpSpPr>
        <p:grpSpPr>
          <a:xfrm>
            <a:off x="105827" y="2910627"/>
            <a:ext cx="4909234" cy="375231"/>
            <a:chOff x="2358000" y="3600848"/>
            <a:chExt cx="6371292" cy="375231"/>
          </a:xfrm>
        </p:grpSpPr>
        <p:sp>
          <p:nvSpPr>
            <p:cNvPr id="5" name="Aitds15">
              <a:extLst>
                <a:ext uri="{FF2B5EF4-FFF2-40B4-BE49-F238E27FC236}">
                  <a16:creationId xmlns:a16="http://schemas.microsoft.com/office/drawing/2014/main" id="{55793F03-EB85-0171-58C7-4154702477BD}"/>
                </a:ext>
              </a:extLst>
            </p:cNvPr>
            <p:cNvSpPr/>
            <p:nvPr/>
          </p:nvSpPr>
          <p:spPr>
            <a:xfrm>
              <a:off x="3011825" y="3600848"/>
              <a:ext cx="5069217" cy="37523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endParaRPr/>
            </a:p>
          </p:txBody>
        </p:sp>
        <p:grpSp>
          <p:nvGrpSpPr>
            <p:cNvPr id="6" name="组合 73">
              <a:extLst>
                <a:ext uri="{FF2B5EF4-FFF2-40B4-BE49-F238E27FC236}">
                  <a16:creationId xmlns:a16="http://schemas.microsoft.com/office/drawing/2014/main" id="{EDB93697-73A1-3E11-A963-2F8698668968}"/>
                </a:ext>
              </a:extLst>
            </p:cNvPr>
            <p:cNvGrpSpPr/>
            <p:nvPr/>
          </p:nvGrpSpPr>
          <p:grpSpPr>
            <a:xfrm>
              <a:off x="2358000" y="3696282"/>
              <a:ext cx="6371292" cy="217038"/>
              <a:chOff x="2337008" y="3513401"/>
              <a:chExt cx="6371292" cy="217038"/>
            </a:xfrm>
          </p:grpSpPr>
          <p:grpSp>
            <p:nvGrpSpPr>
              <p:cNvPr id="7" name="组合 74">
                <a:extLst>
                  <a:ext uri="{FF2B5EF4-FFF2-40B4-BE49-F238E27FC236}">
                    <a16:creationId xmlns:a16="http://schemas.microsoft.com/office/drawing/2014/main" id="{EF08A45A-3B0A-4D00-19CA-1A2166C755FE}"/>
                  </a:ext>
                </a:extLst>
              </p:cNvPr>
              <p:cNvGrpSpPr/>
              <p:nvPr/>
            </p:nvGrpSpPr>
            <p:grpSpPr>
              <a:xfrm>
                <a:off x="2337008" y="3513401"/>
                <a:ext cx="720000" cy="217038"/>
                <a:chOff x="2725753" y="3227011"/>
                <a:chExt cx="1591999" cy="162336"/>
              </a:xfrm>
            </p:grpSpPr>
            <p:cxnSp>
              <p:nvCxnSpPr>
                <p:cNvPr id="12" name="直接连接符 79">
                  <a:extLst>
                    <a:ext uri="{FF2B5EF4-FFF2-40B4-BE49-F238E27FC236}">
                      <a16:creationId xmlns:a16="http://schemas.microsoft.com/office/drawing/2014/main" id="{B6E88C24-11B7-D751-1965-6A895F940A3C}"/>
                    </a:ext>
                  </a:extLst>
                </p:cNvPr>
                <p:cNvCxnSpPr/>
                <p:nvPr/>
              </p:nvCxnSpPr>
              <p:spPr>
                <a:xfrm>
                  <a:off x="2725753" y="3308179"/>
                  <a:ext cx="1591999" cy="0"/>
                </a:xfrm>
                <a:prstGeom prst="line">
                  <a:avLst/>
                </a:prstGeom>
                <a:ln w="12700">
                  <a:solidFill>
                    <a:srgbClr val="277B55"/>
                  </a:solidFill>
                </a:ln>
              </p:spPr>
              <p:style>
                <a:lnRef idx="1">
                  <a:schemeClr val="accent1"/>
                </a:lnRef>
                <a:fillRef idx="0">
                  <a:schemeClr val="accent1"/>
                </a:fillRef>
                <a:effectRef idx="0">
                  <a:schemeClr val="accent1"/>
                </a:effectRef>
                <a:fontRef idx="minor">
                  <a:schemeClr val="tx1"/>
                </a:fontRef>
              </p:style>
            </p:cxnSp>
            <p:cxnSp>
              <p:nvCxnSpPr>
                <p:cNvPr id="13" name="直接连接符 80">
                  <a:extLst>
                    <a:ext uri="{FF2B5EF4-FFF2-40B4-BE49-F238E27FC236}">
                      <a16:creationId xmlns:a16="http://schemas.microsoft.com/office/drawing/2014/main" id="{0DB50BC5-E738-9340-54C3-EB43A98B9267}"/>
                    </a:ext>
                  </a:extLst>
                </p:cNvPr>
                <p:cNvCxnSpPr/>
                <p:nvPr/>
              </p:nvCxnSpPr>
              <p:spPr>
                <a:xfrm>
                  <a:off x="3503370" y="3227011"/>
                  <a:ext cx="814382" cy="0"/>
                </a:xfrm>
                <a:prstGeom prst="line">
                  <a:avLst/>
                </a:prstGeom>
                <a:ln w="9525">
                  <a:solidFill>
                    <a:srgbClr val="277B55"/>
                  </a:solidFill>
                </a:ln>
              </p:spPr>
              <p:style>
                <a:lnRef idx="1">
                  <a:schemeClr val="accent1"/>
                </a:lnRef>
                <a:fillRef idx="0">
                  <a:schemeClr val="accent1"/>
                </a:fillRef>
                <a:effectRef idx="0">
                  <a:schemeClr val="accent1"/>
                </a:effectRef>
                <a:fontRef idx="minor">
                  <a:schemeClr val="tx1"/>
                </a:fontRef>
              </p:style>
            </p:cxnSp>
            <p:cxnSp>
              <p:nvCxnSpPr>
                <p:cNvPr id="14" name="直接连接符 81">
                  <a:extLst>
                    <a:ext uri="{FF2B5EF4-FFF2-40B4-BE49-F238E27FC236}">
                      <a16:creationId xmlns:a16="http://schemas.microsoft.com/office/drawing/2014/main" id="{D84C3D52-2647-5F89-E13D-2088A3139198}"/>
                    </a:ext>
                  </a:extLst>
                </p:cNvPr>
                <p:cNvCxnSpPr/>
                <p:nvPr/>
              </p:nvCxnSpPr>
              <p:spPr>
                <a:xfrm>
                  <a:off x="3071206" y="3389347"/>
                  <a:ext cx="1246546" cy="0"/>
                </a:xfrm>
                <a:prstGeom prst="line">
                  <a:avLst/>
                </a:prstGeom>
                <a:ln w="9525">
                  <a:solidFill>
                    <a:srgbClr val="277B55"/>
                  </a:solidFill>
                </a:ln>
              </p:spPr>
              <p:style>
                <a:lnRef idx="1">
                  <a:schemeClr val="accent1"/>
                </a:lnRef>
                <a:fillRef idx="0">
                  <a:schemeClr val="accent1"/>
                </a:fillRef>
                <a:effectRef idx="0">
                  <a:schemeClr val="accent1"/>
                </a:effectRef>
                <a:fontRef idx="minor">
                  <a:schemeClr val="tx1"/>
                </a:fontRef>
              </p:style>
            </p:cxnSp>
          </p:grpSp>
          <p:grpSp>
            <p:nvGrpSpPr>
              <p:cNvPr id="8" name="组合 75">
                <a:extLst>
                  <a:ext uri="{FF2B5EF4-FFF2-40B4-BE49-F238E27FC236}">
                    <a16:creationId xmlns:a16="http://schemas.microsoft.com/office/drawing/2014/main" id="{15489957-839E-5992-E399-30FFDBF35E79}"/>
                  </a:ext>
                </a:extLst>
              </p:cNvPr>
              <p:cNvGrpSpPr/>
              <p:nvPr/>
            </p:nvGrpSpPr>
            <p:grpSpPr>
              <a:xfrm flipH="1">
                <a:off x="7988300" y="3513401"/>
                <a:ext cx="720000" cy="217038"/>
                <a:chOff x="5168384" y="3227011"/>
                <a:chExt cx="1591999" cy="162336"/>
              </a:xfrm>
            </p:grpSpPr>
            <p:cxnSp>
              <p:nvCxnSpPr>
                <p:cNvPr id="9" name="直接连接符 76">
                  <a:extLst>
                    <a:ext uri="{FF2B5EF4-FFF2-40B4-BE49-F238E27FC236}">
                      <a16:creationId xmlns:a16="http://schemas.microsoft.com/office/drawing/2014/main" id="{2D18BCF6-7112-550C-C5D1-CF7E1652D880}"/>
                    </a:ext>
                  </a:extLst>
                </p:cNvPr>
                <p:cNvCxnSpPr/>
                <p:nvPr/>
              </p:nvCxnSpPr>
              <p:spPr>
                <a:xfrm>
                  <a:off x="5168384" y="3308179"/>
                  <a:ext cx="1591999" cy="0"/>
                </a:xfrm>
                <a:prstGeom prst="line">
                  <a:avLst/>
                </a:prstGeom>
                <a:ln w="12700">
                  <a:solidFill>
                    <a:srgbClr val="277B55"/>
                  </a:solidFill>
                </a:ln>
              </p:spPr>
              <p:style>
                <a:lnRef idx="1">
                  <a:schemeClr val="accent1"/>
                </a:lnRef>
                <a:fillRef idx="0">
                  <a:schemeClr val="accent1"/>
                </a:fillRef>
                <a:effectRef idx="0">
                  <a:schemeClr val="accent1"/>
                </a:effectRef>
                <a:fontRef idx="minor">
                  <a:schemeClr val="tx1"/>
                </a:fontRef>
              </p:style>
            </p:cxnSp>
            <p:cxnSp>
              <p:nvCxnSpPr>
                <p:cNvPr id="10" name="直接连接符 77">
                  <a:extLst>
                    <a:ext uri="{FF2B5EF4-FFF2-40B4-BE49-F238E27FC236}">
                      <a16:creationId xmlns:a16="http://schemas.microsoft.com/office/drawing/2014/main" id="{68B6E620-F64C-E38C-E97A-196F21DE86C5}"/>
                    </a:ext>
                  </a:extLst>
                </p:cNvPr>
                <p:cNvCxnSpPr/>
                <p:nvPr/>
              </p:nvCxnSpPr>
              <p:spPr>
                <a:xfrm>
                  <a:off x="5946000" y="3227011"/>
                  <a:ext cx="814383" cy="0"/>
                </a:xfrm>
                <a:prstGeom prst="line">
                  <a:avLst/>
                </a:prstGeom>
                <a:ln w="9525">
                  <a:solidFill>
                    <a:srgbClr val="277B55"/>
                  </a:solidFill>
                </a:ln>
              </p:spPr>
              <p:style>
                <a:lnRef idx="1">
                  <a:schemeClr val="accent1"/>
                </a:lnRef>
                <a:fillRef idx="0">
                  <a:schemeClr val="accent1"/>
                </a:fillRef>
                <a:effectRef idx="0">
                  <a:schemeClr val="accent1"/>
                </a:effectRef>
                <a:fontRef idx="minor">
                  <a:schemeClr val="tx1"/>
                </a:fontRef>
              </p:style>
            </p:cxnSp>
            <p:cxnSp>
              <p:nvCxnSpPr>
                <p:cNvPr id="11" name="直接连接符 78">
                  <a:extLst>
                    <a:ext uri="{FF2B5EF4-FFF2-40B4-BE49-F238E27FC236}">
                      <a16:creationId xmlns:a16="http://schemas.microsoft.com/office/drawing/2014/main" id="{2EBD44E3-1234-7576-AC63-2ABE9B51511A}"/>
                    </a:ext>
                  </a:extLst>
                </p:cNvPr>
                <p:cNvCxnSpPr/>
                <p:nvPr/>
              </p:nvCxnSpPr>
              <p:spPr>
                <a:xfrm>
                  <a:off x="5513837" y="3389347"/>
                  <a:ext cx="1246544" cy="0"/>
                </a:xfrm>
                <a:prstGeom prst="line">
                  <a:avLst/>
                </a:prstGeom>
                <a:ln w="9525">
                  <a:solidFill>
                    <a:srgbClr val="277B55"/>
                  </a:solidFill>
                </a:ln>
              </p:spPr>
              <p:style>
                <a:lnRef idx="1">
                  <a:schemeClr val="accent1"/>
                </a:lnRef>
                <a:fillRef idx="0">
                  <a:schemeClr val="accent1"/>
                </a:fillRef>
                <a:effectRef idx="0">
                  <a:schemeClr val="accent1"/>
                </a:effectRef>
                <a:fontRef idx="minor">
                  <a:schemeClr val="tx1"/>
                </a:fontRef>
              </p:style>
            </p:cxnSp>
          </p:grpSp>
        </p:grpSp>
      </p:grpSp>
      <p:sp>
        <p:nvSpPr>
          <p:cNvPr id="15" name="TextBox 14">
            <a:extLst>
              <a:ext uri="{FF2B5EF4-FFF2-40B4-BE49-F238E27FC236}">
                <a16:creationId xmlns:a16="http://schemas.microsoft.com/office/drawing/2014/main" id="{52A58EA5-75EF-44E1-6C9E-DFE0B0646FFB}"/>
              </a:ext>
            </a:extLst>
          </p:cNvPr>
          <p:cNvSpPr txBox="1"/>
          <p:nvPr/>
        </p:nvSpPr>
        <p:spPr>
          <a:xfrm>
            <a:off x="590761" y="2929914"/>
            <a:ext cx="3920113" cy="369332"/>
          </a:xfrm>
          <a:prstGeom prst="rect">
            <a:avLst/>
          </a:prstGeom>
          <a:noFill/>
        </p:spPr>
        <p:txBody>
          <a:bodyPr wrap="square">
            <a:spAutoFit/>
          </a:bodyPr>
          <a:lstStyle/>
          <a:p>
            <a:pPr algn="ctr"/>
            <a:r>
              <a:rPr lang="en-US" dirty="0">
                <a:solidFill>
                  <a:schemeClr val="accent3"/>
                </a:solidFill>
                <a:latin typeface="Georgia" panose="02040502050405020303" pitchFamily="18" charset="0"/>
              </a:rPr>
              <a:t>Instructor : Dr. Truong Hoang Vinh</a:t>
            </a:r>
          </a:p>
        </p:txBody>
      </p:sp>
    </p:spTree>
    <p:extLst>
      <p:ext uri="{BB962C8B-B14F-4D97-AF65-F5344CB8AC3E}">
        <p14:creationId xmlns:p14="http://schemas.microsoft.com/office/powerpoint/2010/main" val="3992919907"/>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wipe(left)">
                                      <p:cBhvr>
                                        <p:cTn id="7" dur="500"/>
                                        <p:tgtEl>
                                          <p:spTgt spid="40"/>
                                        </p:tgtEl>
                                      </p:cBhvr>
                                    </p:animEffect>
                                  </p:childTnLst>
                                </p:cTn>
                              </p:par>
                            </p:childTnLst>
                          </p:cTn>
                        </p:par>
                        <p:par>
                          <p:cTn id="8" fill="hold">
                            <p:stCondLst>
                              <p:cond delay="500"/>
                            </p:stCondLst>
                            <p:childTnLst>
                              <p:par>
                                <p:cTn id="9" presetID="12" presetClass="entr" presetSubtype="4" fill="hold" grpId="0" nodeType="afterEffect">
                                  <p:stCondLst>
                                    <p:cond delay="0"/>
                                  </p:stCondLst>
                                  <p:iterate type="lt">
                                    <p:tmPct val="0"/>
                                  </p:iterate>
                                  <p:childTnLst>
                                    <p:set>
                                      <p:cBhvr>
                                        <p:cTn id="10" dur="1" fill="hold">
                                          <p:stCondLst>
                                            <p:cond delay="0"/>
                                          </p:stCondLst>
                                        </p:cTn>
                                        <p:tgtEl>
                                          <p:spTgt spid="39"/>
                                        </p:tgtEl>
                                        <p:attrNameLst>
                                          <p:attrName>style.visibility</p:attrName>
                                        </p:attrNameLst>
                                      </p:cBhvr>
                                      <p:to>
                                        <p:strVal val="visible"/>
                                      </p:to>
                                    </p:set>
                                    <p:anim calcmode="lin" valueType="num">
                                      <p:cBhvr additive="base">
                                        <p:cTn id="11" dur="500"/>
                                        <p:tgtEl>
                                          <p:spTgt spid="39"/>
                                        </p:tgtEl>
                                        <p:attrNameLst>
                                          <p:attrName>ppt_y</p:attrName>
                                        </p:attrNameLst>
                                      </p:cBhvr>
                                      <p:tavLst>
                                        <p:tav tm="0">
                                          <p:val>
                                            <p:strVal val="#ppt_y+#ppt_h*1.125000"/>
                                          </p:val>
                                        </p:tav>
                                        <p:tav tm="100000">
                                          <p:val>
                                            <p:strVal val="#ppt_y"/>
                                          </p:val>
                                        </p:tav>
                                      </p:tavLst>
                                    </p:anim>
                                    <p:animEffect transition="in" filter="wipe(up)">
                                      <p:cBhvr>
                                        <p:cTn id="12" dur="500"/>
                                        <p:tgtEl>
                                          <p:spTgt spid="39"/>
                                        </p:tgtEl>
                                      </p:cBhvr>
                                    </p:animEffect>
                                  </p:childTnLst>
                                </p:cTn>
                              </p:par>
                            </p:childTnLst>
                          </p:cTn>
                        </p:par>
                        <p:par>
                          <p:cTn id="13" fill="hold">
                            <p:stCondLst>
                              <p:cond delay="1000"/>
                            </p:stCondLst>
                            <p:childTnLst>
                              <p:par>
                                <p:cTn id="14" presetID="16" presetClass="entr" presetSubtype="21"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arn(inVertical)">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fill="hold"/>
                                        <p:tgtEl>
                                          <p:spTgt spid="15"/>
                                        </p:tgtEl>
                                        <p:attrNameLst>
                                          <p:attrName>ppt_x</p:attrName>
                                        </p:attrNameLst>
                                      </p:cBhvr>
                                      <p:tavLst>
                                        <p:tav tm="0">
                                          <p:val>
                                            <p:strVal val="#ppt_x"/>
                                          </p:val>
                                        </p:tav>
                                        <p:tav tm="100000">
                                          <p:val>
                                            <p:strVal val="#ppt_x"/>
                                          </p:val>
                                        </p:tav>
                                      </p:tavLst>
                                    </p:anim>
                                    <p:anim calcmode="lin" valueType="num">
                                      <p:cBhvr additive="base">
                                        <p:cTn id="22"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 calcmode="lin" valueType="num">
                                      <p:cBhvr additive="base">
                                        <p:cTn id="27" dur="500" fill="hold"/>
                                        <p:tgtEl>
                                          <p:spTgt spid="3"/>
                                        </p:tgtEl>
                                        <p:attrNameLst>
                                          <p:attrName>ppt_x</p:attrName>
                                        </p:attrNameLst>
                                      </p:cBhvr>
                                      <p:tavLst>
                                        <p:tav tm="0">
                                          <p:val>
                                            <p:strVal val="#ppt_x"/>
                                          </p:val>
                                        </p:tav>
                                        <p:tav tm="100000">
                                          <p:val>
                                            <p:strVal val="#ppt_x"/>
                                          </p:val>
                                        </p:tav>
                                      </p:tavLst>
                                    </p:anim>
                                    <p:anim calcmode="lin" valueType="num">
                                      <p:cBhvr additive="base">
                                        <p:cTn id="2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3" grpId="0"/>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p:cNvPicPr>
            <a:picLocks noChangeAspect="1"/>
          </p:cNvPicPr>
          <p:nvPr/>
        </p:nvPicPr>
        <p:blipFill rotWithShape="1">
          <a:blip r:embed="rId3" cstate="hqprint">
            <a:extLst>
              <a:ext uri="{28A0092B-C50C-407E-A947-70E740481C1C}">
                <a14:useLocalDpi xmlns:a14="http://schemas.microsoft.com/office/drawing/2010/main" val="0"/>
              </a:ext>
            </a:extLst>
          </a:blip>
          <a:srcRect b="15449"/>
          <a:stretch/>
        </p:blipFill>
        <p:spPr>
          <a:xfrm>
            <a:off x="0" y="0"/>
            <a:ext cx="12192000" cy="6858000"/>
          </a:xfrm>
          <a:prstGeom prst="rect">
            <a:avLst/>
          </a:prstGeom>
        </p:spPr>
      </p:pic>
      <p:sp>
        <p:nvSpPr>
          <p:cNvPr id="17" name="圆角矩形 16"/>
          <p:cNvSpPr/>
          <p:nvPr/>
        </p:nvSpPr>
        <p:spPr>
          <a:xfrm>
            <a:off x="377371" y="1625598"/>
            <a:ext cx="7013243" cy="3987801"/>
          </a:xfrm>
          <a:prstGeom prst="roundRect">
            <a:avLst>
              <a:gd name="adj" fmla="val 7444"/>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框 54">
            <a:extLst>
              <a:ext uri="{FF2B5EF4-FFF2-40B4-BE49-F238E27FC236}">
                <a16:creationId xmlns:a16="http://schemas.microsoft.com/office/drawing/2014/main" id="{9CD4710F-A1DE-1FF3-BBBB-6C796BA5780A}"/>
              </a:ext>
            </a:extLst>
          </p:cNvPr>
          <p:cNvSpPr txBox="1"/>
          <p:nvPr/>
        </p:nvSpPr>
        <p:spPr>
          <a:xfrm>
            <a:off x="609599" y="1684118"/>
            <a:ext cx="6096000" cy="493212"/>
          </a:xfrm>
          <a:prstGeom prst="rect">
            <a:avLst/>
          </a:prstGeom>
          <a:noFill/>
        </p:spPr>
        <p:txBody>
          <a:bodyPr wrap="square">
            <a:spAutoFit/>
          </a:bodyPr>
          <a:lstStyle/>
          <a:p>
            <a:pPr marL="0" marR="0" lvl="0" indent="0" algn="dist" defTabSz="914400" rtl="0" eaLnBrk="1" fontAlgn="auto" latinLnBrk="0" hangingPunct="1">
              <a:lnSpc>
                <a:spcPct val="120000"/>
              </a:lnSpc>
              <a:spcBef>
                <a:spcPts val="0"/>
              </a:spcBef>
              <a:spcAft>
                <a:spcPts val="0"/>
              </a:spcAft>
              <a:buClrTx/>
              <a:buSzTx/>
              <a:buFontTx/>
              <a:buNone/>
              <a:tabLst/>
              <a:defRPr/>
            </a:pPr>
            <a:endParaRPr/>
          </a:p>
        </p:txBody>
      </p:sp>
      <p:grpSp>
        <p:nvGrpSpPr>
          <p:cNvPr id="56" name="组合 55">
            <a:extLst>
              <a:ext uri="{FF2B5EF4-FFF2-40B4-BE49-F238E27FC236}">
                <a16:creationId xmlns:a16="http://schemas.microsoft.com/office/drawing/2014/main" id="{DB0C2DDB-E5B9-EAE7-F7C9-766013673830}"/>
              </a:ext>
            </a:extLst>
          </p:cNvPr>
          <p:cNvGrpSpPr/>
          <p:nvPr/>
        </p:nvGrpSpPr>
        <p:grpSpPr>
          <a:xfrm>
            <a:off x="512258" y="2391598"/>
            <a:ext cx="6531165" cy="1962884"/>
            <a:chOff x="2845065" y="1517704"/>
            <a:chExt cx="6531165" cy="1962884"/>
          </a:xfrm>
        </p:grpSpPr>
        <p:sp>
          <p:nvSpPr>
            <p:cNvPr id="57" name="圆角矩形 8">
              <a:extLst>
                <a:ext uri="{FF2B5EF4-FFF2-40B4-BE49-F238E27FC236}">
                  <a16:creationId xmlns:a16="http://schemas.microsoft.com/office/drawing/2014/main" id="{A659DE29-2690-DD75-ABF1-83A33F764D22}"/>
                </a:ext>
              </a:extLst>
            </p:cNvPr>
            <p:cNvSpPr/>
            <p:nvPr/>
          </p:nvSpPr>
          <p:spPr>
            <a:xfrm>
              <a:off x="2845065" y="2179806"/>
              <a:ext cx="6531165" cy="1300782"/>
            </a:xfrm>
            <a:prstGeom prst="roundRect">
              <a:avLst/>
            </a:prstGeom>
            <a:noFill/>
          </p:spPr>
          <p:txBody>
            <a:bodyPr wrap="square" rtlCol="0">
              <a:spAutoFit/>
            </a:bodyPr>
            <a:lstStyle/>
            <a:p>
              <a:pPr algn="ctr" defTabSz="914400">
                <a:lnSpc>
                  <a:spcPct val="120000"/>
                </a:lnSpc>
              </a:pPr>
              <a:endParaRPr lang="zh-CN" altLang="en-US" sz="6600" b="1" dirty="0">
                <a:ln w="3175">
                  <a:noFill/>
                </a:ln>
                <a:solidFill>
                  <a:srgbClr val="277B55"/>
                </a:solidFill>
                <a:effectLst/>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nvGrpSpPr>
            <p:cNvPr id="58" name="组合 57">
              <a:extLst>
                <a:ext uri="{FF2B5EF4-FFF2-40B4-BE49-F238E27FC236}">
                  <a16:creationId xmlns:a16="http://schemas.microsoft.com/office/drawing/2014/main" id="{C49AC14A-3A14-D44D-06D1-FD0738991528}"/>
                </a:ext>
              </a:extLst>
            </p:cNvPr>
            <p:cNvGrpSpPr/>
            <p:nvPr/>
          </p:nvGrpSpPr>
          <p:grpSpPr>
            <a:xfrm>
              <a:off x="3945189" y="1517704"/>
              <a:ext cx="4301622" cy="891901"/>
              <a:chOff x="4147613" y="1344448"/>
              <a:chExt cx="4301622" cy="891901"/>
            </a:xfrm>
          </p:grpSpPr>
          <p:grpSp>
            <p:nvGrpSpPr>
              <p:cNvPr id="59" name="组合 58">
                <a:extLst>
                  <a:ext uri="{FF2B5EF4-FFF2-40B4-BE49-F238E27FC236}">
                    <a16:creationId xmlns:a16="http://schemas.microsoft.com/office/drawing/2014/main" id="{2A1208A2-07D9-5CBB-98F8-6FD0F071DD3A}"/>
                  </a:ext>
                </a:extLst>
              </p:cNvPr>
              <p:cNvGrpSpPr/>
              <p:nvPr/>
            </p:nvGrpSpPr>
            <p:grpSpPr>
              <a:xfrm>
                <a:off x="4147613" y="1344448"/>
                <a:ext cx="916339" cy="891900"/>
                <a:chOff x="685241" y="1477700"/>
                <a:chExt cx="1065422" cy="1037007"/>
              </a:xfrm>
            </p:grpSpPr>
            <p:sp>
              <p:nvSpPr>
                <p:cNvPr id="69" name="椭圆 68">
                  <a:extLst>
                    <a:ext uri="{FF2B5EF4-FFF2-40B4-BE49-F238E27FC236}">
                      <a16:creationId xmlns:a16="http://schemas.microsoft.com/office/drawing/2014/main" id="{BB333DF6-44A7-A851-A382-F640D9AAEF13}"/>
                    </a:ext>
                  </a:extLst>
                </p:cNvPr>
                <p:cNvSpPr/>
                <p:nvPr/>
              </p:nvSpPr>
              <p:spPr>
                <a:xfrm>
                  <a:off x="729435" y="1537673"/>
                  <a:ext cx="977034" cy="977034"/>
                </a:xfrm>
                <a:prstGeom prst="ellipse">
                  <a:avLst/>
                </a:prstGeom>
                <a:solidFill>
                  <a:srgbClr val="277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字魂160号-檀宋" panose="00000500000000000000" pitchFamily="2" charset="-122"/>
                    <a:ea typeface="字魂160号-檀宋" panose="00000500000000000000" pitchFamily="2" charset="-122"/>
                    <a:sym typeface="字魂160号-檀宋" panose="00000500000000000000" pitchFamily="2" charset="-122"/>
                  </a:endParaRPr>
                </a:p>
              </p:txBody>
            </p:sp>
            <p:sp>
              <p:nvSpPr>
                <p:cNvPr id="70" name="文本框 69">
                  <a:extLst>
                    <a:ext uri="{FF2B5EF4-FFF2-40B4-BE49-F238E27FC236}">
                      <a16:creationId xmlns:a16="http://schemas.microsoft.com/office/drawing/2014/main" id="{3585ED2A-FA08-D7DC-ACD0-236E35445895}"/>
                    </a:ext>
                  </a:extLst>
                </p:cNvPr>
                <p:cNvSpPr txBox="1"/>
                <p:nvPr/>
              </p:nvSpPr>
              <p:spPr>
                <a:xfrm>
                  <a:off x="685241" y="1477700"/>
                  <a:ext cx="1065422" cy="1001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25000"/>
                    </a:lnSpc>
                    <a:defRPr sz="11500" spc="-300">
                      <a:gradFill>
                        <a:gsLst>
                          <a:gs pos="75000">
                            <a:schemeClr val="accent2">
                              <a:lumMod val="90000"/>
                              <a:lumOff val="10000"/>
                            </a:schemeClr>
                          </a:gs>
                          <a:gs pos="33000">
                            <a:schemeClr val="accent4"/>
                          </a:gs>
                        </a:gsLst>
                        <a:lin ang="5400000" scaled="0"/>
                      </a:gradFill>
                      <a:latin typeface="字魂140号-狂傲行书" panose="00000500000000000000" pitchFamily="2" charset="-122"/>
                      <a:ea typeface="字魂140号-狂傲行书" panose="00000500000000000000" pitchFamily="2" charset="-122"/>
                      <a:cs typeface="阿里巴巴普惠体 B" panose="00020600040101010101" charset="-122"/>
                    </a:defRPr>
                  </a:lvl1pPr>
                  <a:lvl2pPr marL="742950" indent="-285750">
                    <a:defRPr>
                      <a:latin typeface="Arial" panose="020B0604020202020204" pitchFamily="34" charset="0"/>
                      <a:ea typeface="宋体" panose="02010600030101010101" pitchFamily="2" charset="-122"/>
                    </a:defRPr>
                  </a:lvl2pPr>
                  <a:lvl3pPr marL="1143000" indent="-228600">
                    <a:defRPr>
                      <a:latin typeface="Arial" panose="020B0604020202020204" pitchFamily="34" charset="0"/>
                      <a:ea typeface="宋体" panose="02010600030101010101" pitchFamily="2" charset="-122"/>
                    </a:defRPr>
                  </a:lvl3pPr>
                  <a:lvl4pPr marL="1600200" indent="-228600">
                    <a:defRPr>
                      <a:latin typeface="Arial" panose="020B0604020202020204" pitchFamily="34" charset="0"/>
                      <a:ea typeface="宋体" panose="02010600030101010101" pitchFamily="2" charset="-122"/>
                    </a:defRPr>
                  </a:lvl4pPr>
                  <a:lvl5pPr marL="2057400" indent="-22860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pPr algn="ctr"/>
                  <a:r>
                    <a:rPr lang="vi-VN" sz="4400" dirty="0">
                      <a:solidFill>
                        <a:schemeClr val="bg1"/>
                      </a:solidFill>
                    </a:rPr>
                    <a:t>1</a:t>
                  </a:r>
                  <a:endParaRPr sz="4400" dirty="0">
                    <a:solidFill>
                      <a:schemeClr val="bg1"/>
                    </a:solidFill>
                    <a:latin typeface="Georgia" panose="02040502050405020303" pitchFamily="18" charset="0"/>
                  </a:endParaRPr>
                </a:p>
              </p:txBody>
            </p:sp>
          </p:grpSp>
          <p:grpSp>
            <p:nvGrpSpPr>
              <p:cNvPr id="60" name="组合 59">
                <a:extLst>
                  <a:ext uri="{FF2B5EF4-FFF2-40B4-BE49-F238E27FC236}">
                    <a16:creationId xmlns:a16="http://schemas.microsoft.com/office/drawing/2014/main" id="{7371E4EA-9804-F604-BC5E-C75ABF444C17}"/>
                  </a:ext>
                </a:extLst>
              </p:cNvPr>
              <p:cNvGrpSpPr/>
              <p:nvPr/>
            </p:nvGrpSpPr>
            <p:grpSpPr>
              <a:xfrm>
                <a:off x="5276041" y="1344448"/>
                <a:ext cx="916339" cy="891901"/>
                <a:chOff x="685241" y="1477699"/>
                <a:chExt cx="1065422" cy="1037008"/>
              </a:xfrm>
            </p:grpSpPr>
            <p:sp>
              <p:nvSpPr>
                <p:cNvPr id="67" name="椭圆 66">
                  <a:extLst>
                    <a:ext uri="{FF2B5EF4-FFF2-40B4-BE49-F238E27FC236}">
                      <a16:creationId xmlns:a16="http://schemas.microsoft.com/office/drawing/2014/main" id="{7673D4DB-3BBD-FC60-465D-1776548E66D5}"/>
                    </a:ext>
                  </a:extLst>
                </p:cNvPr>
                <p:cNvSpPr/>
                <p:nvPr/>
              </p:nvSpPr>
              <p:spPr>
                <a:xfrm>
                  <a:off x="729435" y="1537673"/>
                  <a:ext cx="977034" cy="977034"/>
                </a:xfrm>
                <a:prstGeom prst="ellipse">
                  <a:avLst/>
                </a:prstGeom>
                <a:solidFill>
                  <a:srgbClr val="277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字魂160号-檀宋" panose="00000500000000000000" pitchFamily="2" charset="-122"/>
                    <a:ea typeface="字魂160号-檀宋" panose="00000500000000000000" pitchFamily="2" charset="-122"/>
                    <a:sym typeface="字魂160号-檀宋" panose="00000500000000000000" pitchFamily="2" charset="-122"/>
                  </a:endParaRPr>
                </a:p>
              </p:txBody>
            </p:sp>
            <p:sp>
              <p:nvSpPr>
                <p:cNvPr id="68" name="文本框 67">
                  <a:extLst>
                    <a:ext uri="{FF2B5EF4-FFF2-40B4-BE49-F238E27FC236}">
                      <a16:creationId xmlns:a16="http://schemas.microsoft.com/office/drawing/2014/main" id="{C7DA10D1-9281-9481-FA7A-70FE6FD60A4B}"/>
                    </a:ext>
                  </a:extLst>
                </p:cNvPr>
                <p:cNvSpPr txBox="1"/>
                <p:nvPr/>
              </p:nvSpPr>
              <p:spPr>
                <a:xfrm>
                  <a:off x="685241" y="1477699"/>
                  <a:ext cx="1065422" cy="1000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25000"/>
                    </a:lnSpc>
                    <a:defRPr sz="11500" spc="-300">
                      <a:gradFill>
                        <a:gsLst>
                          <a:gs pos="75000">
                            <a:schemeClr val="accent2">
                              <a:lumMod val="90000"/>
                              <a:lumOff val="10000"/>
                            </a:schemeClr>
                          </a:gs>
                          <a:gs pos="33000">
                            <a:schemeClr val="accent4"/>
                          </a:gs>
                        </a:gsLst>
                        <a:lin ang="5400000" scaled="0"/>
                      </a:gradFill>
                      <a:latin typeface="字魂140号-狂傲行书" panose="00000500000000000000" pitchFamily="2" charset="-122"/>
                      <a:ea typeface="字魂140号-狂傲行书" panose="00000500000000000000" pitchFamily="2" charset="-122"/>
                      <a:cs typeface="阿里巴巴普惠体 B" panose="00020600040101010101" charset="-122"/>
                    </a:defRPr>
                  </a:lvl1pPr>
                  <a:lvl2pPr marL="742950" indent="-285750">
                    <a:defRPr>
                      <a:latin typeface="Arial" panose="020B0604020202020204" pitchFamily="34" charset="0"/>
                      <a:ea typeface="宋体" panose="02010600030101010101" pitchFamily="2" charset="-122"/>
                    </a:defRPr>
                  </a:lvl2pPr>
                  <a:lvl3pPr marL="1143000" indent="-228600">
                    <a:defRPr>
                      <a:latin typeface="Arial" panose="020B0604020202020204" pitchFamily="34" charset="0"/>
                      <a:ea typeface="宋体" panose="02010600030101010101" pitchFamily="2" charset="-122"/>
                    </a:defRPr>
                  </a:lvl3pPr>
                  <a:lvl4pPr marL="1600200" indent="-228600">
                    <a:defRPr>
                      <a:latin typeface="Arial" panose="020B0604020202020204" pitchFamily="34" charset="0"/>
                      <a:ea typeface="宋体" panose="02010600030101010101" pitchFamily="2" charset="-122"/>
                    </a:defRPr>
                  </a:lvl4pPr>
                  <a:lvl5pPr marL="2057400" indent="-22860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pPr algn="ctr"/>
                  <a:r>
                    <a:rPr lang="vi-VN" sz="4400" dirty="0">
                      <a:solidFill>
                        <a:schemeClr val="bg1"/>
                      </a:solidFill>
                    </a:rPr>
                    <a:t>2</a:t>
                  </a:r>
                  <a:endParaRPr sz="4400" dirty="0">
                    <a:solidFill>
                      <a:schemeClr val="bg1"/>
                    </a:solidFill>
                    <a:latin typeface="Georgia" panose="02040502050405020303" pitchFamily="18" charset="0"/>
                  </a:endParaRPr>
                </a:p>
              </p:txBody>
            </p:sp>
          </p:grpSp>
          <p:grpSp>
            <p:nvGrpSpPr>
              <p:cNvPr id="61" name="组合 60">
                <a:extLst>
                  <a:ext uri="{FF2B5EF4-FFF2-40B4-BE49-F238E27FC236}">
                    <a16:creationId xmlns:a16="http://schemas.microsoft.com/office/drawing/2014/main" id="{666E1D98-91F4-1FF2-3C76-4FFAC7DC1DC5}"/>
                  </a:ext>
                </a:extLst>
              </p:cNvPr>
              <p:cNvGrpSpPr/>
              <p:nvPr/>
            </p:nvGrpSpPr>
            <p:grpSpPr>
              <a:xfrm>
                <a:off x="6404469" y="1344448"/>
                <a:ext cx="916339" cy="891901"/>
                <a:chOff x="685241" y="1477699"/>
                <a:chExt cx="1065422" cy="1037008"/>
              </a:xfrm>
            </p:grpSpPr>
            <p:sp>
              <p:nvSpPr>
                <p:cNvPr id="65" name="椭圆 64">
                  <a:extLst>
                    <a:ext uri="{FF2B5EF4-FFF2-40B4-BE49-F238E27FC236}">
                      <a16:creationId xmlns:a16="http://schemas.microsoft.com/office/drawing/2014/main" id="{65300295-2FA8-03FC-7993-3F995D507AA1}"/>
                    </a:ext>
                  </a:extLst>
                </p:cNvPr>
                <p:cNvSpPr/>
                <p:nvPr/>
              </p:nvSpPr>
              <p:spPr>
                <a:xfrm>
                  <a:off x="729435" y="1537673"/>
                  <a:ext cx="977034" cy="977034"/>
                </a:xfrm>
                <a:prstGeom prst="ellipse">
                  <a:avLst/>
                </a:prstGeom>
                <a:solidFill>
                  <a:srgbClr val="277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字魂160号-檀宋" panose="00000500000000000000" pitchFamily="2" charset="-122"/>
                    <a:ea typeface="字魂160号-檀宋" panose="00000500000000000000" pitchFamily="2" charset="-122"/>
                    <a:sym typeface="字魂160号-檀宋" panose="00000500000000000000" pitchFamily="2" charset="-122"/>
                  </a:endParaRPr>
                </a:p>
              </p:txBody>
            </p:sp>
            <p:sp>
              <p:nvSpPr>
                <p:cNvPr id="66" name="文本框 65">
                  <a:extLst>
                    <a:ext uri="{FF2B5EF4-FFF2-40B4-BE49-F238E27FC236}">
                      <a16:creationId xmlns:a16="http://schemas.microsoft.com/office/drawing/2014/main" id="{7323EF09-D96C-083C-90CB-53CF2DF86C25}"/>
                    </a:ext>
                  </a:extLst>
                </p:cNvPr>
                <p:cNvSpPr txBox="1"/>
                <p:nvPr/>
              </p:nvSpPr>
              <p:spPr>
                <a:xfrm>
                  <a:off x="685241" y="1477699"/>
                  <a:ext cx="1065422" cy="1001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25000"/>
                    </a:lnSpc>
                    <a:defRPr sz="11500" spc="-300">
                      <a:gradFill>
                        <a:gsLst>
                          <a:gs pos="75000">
                            <a:schemeClr val="accent2">
                              <a:lumMod val="90000"/>
                              <a:lumOff val="10000"/>
                            </a:schemeClr>
                          </a:gs>
                          <a:gs pos="33000">
                            <a:schemeClr val="accent4"/>
                          </a:gs>
                        </a:gsLst>
                        <a:lin ang="5400000" scaled="0"/>
                      </a:gradFill>
                      <a:latin typeface="字魂140号-狂傲行书" panose="00000500000000000000" pitchFamily="2" charset="-122"/>
                      <a:ea typeface="字魂140号-狂傲行书" panose="00000500000000000000" pitchFamily="2" charset="-122"/>
                      <a:cs typeface="阿里巴巴普惠体 B" panose="00020600040101010101" charset="-122"/>
                    </a:defRPr>
                  </a:lvl1pPr>
                  <a:lvl2pPr marL="742950" indent="-285750">
                    <a:defRPr>
                      <a:latin typeface="Arial" panose="020B0604020202020204" pitchFamily="34" charset="0"/>
                      <a:ea typeface="宋体" panose="02010600030101010101" pitchFamily="2" charset="-122"/>
                    </a:defRPr>
                  </a:lvl2pPr>
                  <a:lvl3pPr marL="1143000" indent="-228600">
                    <a:defRPr>
                      <a:latin typeface="Arial" panose="020B0604020202020204" pitchFamily="34" charset="0"/>
                      <a:ea typeface="宋体" panose="02010600030101010101" pitchFamily="2" charset="-122"/>
                    </a:defRPr>
                  </a:lvl3pPr>
                  <a:lvl4pPr marL="1600200" indent="-228600">
                    <a:defRPr>
                      <a:latin typeface="Arial" panose="020B0604020202020204" pitchFamily="34" charset="0"/>
                      <a:ea typeface="宋体" panose="02010600030101010101" pitchFamily="2" charset="-122"/>
                    </a:defRPr>
                  </a:lvl4pPr>
                  <a:lvl5pPr marL="2057400" indent="-22860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pPr algn="ctr"/>
                  <a:r>
                    <a:rPr lang="vi-VN" sz="4400" dirty="0">
                      <a:solidFill>
                        <a:schemeClr val="bg1"/>
                      </a:solidFill>
                    </a:rPr>
                    <a:t>3</a:t>
                  </a:r>
                  <a:endParaRPr sz="4400" dirty="0">
                    <a:solidFill>
                      <a:schemeClr val="bg1"/>
                    </a:solidFill>
                  </a:endParaRPr>
                </a:p>
              </p:txBody>
            </p:sp>
          </p:grpSp>
          <p:grpSp>
            <p:nvGrpSpPr>
              <p:cNvPr id="62" name="组合 61">
                <a:extLst>
                  <a:ext uri="{FF2B5EF4-FFF2-40B4-BE49-F238E27FC236}">
                    <a16:creationId xmlns:a16="http://schemas.microsoft.com/office/drawing/2014/main" id="{BC8BABC6-ECB6-F8F1-D65F-127B9365BE47}"/>
                  </a:ext>
                </a:extLst>
              </p:cNvPr>
              <p:cNvGrpSpPr/>
              <p:nvPr/>
            </p:nvGrpSpPr>
            <p:grpSpPr>
              <a:xfrm>
                <a:off x="7532896" y="1344448"/>
                <a:ext cx="916339" cy="891901"/>
                <a:chOff x="685241" y="1477699"/>
                <a:chExt cx="1065422" cy="1037008"/>
              </a:xfrm>
            </p:grpSpPr>
            <p:sp>
              <p:nvSpPr>
                <p:cNvPr id="63" name="椭圆 62">
                  <a:extLst>
                    <a:ext uri="{FF2B5EF4-FFF2-40B4-BE49-F238E27FC236}">
                      <a16:creationId xmlns:a16="http://schemas.microsoft.com/office/drawing/2014/main" id="{DEF89B15-EEA1-9220-0C83-F912CA2ED072}"/>
                    </a:ext>
                  </a:extLst>
                </p:cNvPr>
                <p:cNvSpPr/>
                <p:nvPr/>
              </p:nvSpPr>
              <p:spPr>
                <a:xfrm>
                  <a:off x="729435" y="1537673"/>
                  <a:ext cx="977034" cy="977034"/>
                </a:xfrm>
                <a:prstGeom prst="ellipse">
                  <a:avLst/>
                </a:prstGeom>
                <a:solidFill>
                  <a:srgbClr val="277B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latin typeface="字魂160号-檀宋" panose="00000500000000000000" pitchFamily="2" charset="-122"/>
                    <a:ea typeface="字魂160号-檀宋" panose="00000500000000000000" pitchFamily="2" charset="-122"/>
                    <a:sym typeface="字魂160号-檀宋" panose="00000500000000000000" pitchFamily="2" charset="-122"/>
                  </a:endParaRPr>
                </a:p>
              </p:txBody>
            </p:sp>
            <p:sp>
              <p:nvSpPr>
                <p:cNvPr id="64" name="文本框 63">
                  <a:extLst>
                    <a:ext uri="{FF2B5EF4-FFF2-40B4-BE49-F238E27FC236}">
                      <a16:creationId xmlns:a16="http://schemas.microsoft.com/office/drawing/2014/main" id="{FB801C8F-CDF2-68B1-49B1-340351E0AF63}"/>
                    </a:ext>
                  </a:extLst>
                </p:cNvPr>
                <p:cNvSpPr txBox="1"/>
                <p:nvPr/>
              </p:nvSpPr>
              <p:spPr>
                <a:xfrm>
                  <a:off x="685241" y="1477699"/>
                  <a:ext cx="1065422" cy="1001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lnSpc>
                      <a:spcPct val="125000"/>
                    </a:lnSpc>
                    <a:defRPr sz="11500" spc="-300">
                      <a:gradFill>
                        <a:gsLst>
                          <a:gs pos="75000">
                            <a:schemeClr val="accent2">
                              <a:lumMod val="90000"/>
                              <a:lumOff val="10000"/>
                            </a:schemeClr>
                          </a:gs>
                          <a:gs pos="33000">
                            <a:schemeClr val="accent4"/>
                          </a:gs>
                        </a:gsLst>
                        <a:lin ang="5400000" scaled="0"/>
                      </a:gradFill>
                      <a:latin typeface="字魂140号-狂傲行书" panose="00000500000000000000" pitchFamily="2" charset="-122"/>
                      <a:ea typeface="字魂140号-狂傲行书" panose="00000500000000000000" pitchFamily="2" charset="-122"/>
                      <a:cs typeface="阿里巴巴普惠体 B" panose="00020600040101010101" charset="-122"/>
                    </a:defRPr>
                  </a:lvl1pPr>
                  <a:lvl2pPr marL="742950" indent="-285750">
                    <a:defRPr>
                      <a:latin typeface="Arial" panose="020B0604020202020204" pitchFamily="34" charset="0"/>
                      <a:ea typeface="宋体" panose="02010600030101010101" pitchFamily="2" charset="-122"/>
                    </a:defRPr>
                  </a:lvl2pPr>
                  <a:lvl3pPr marL="1143000" indent="-228600">
                    <a:defRPr>
                      <a:latin typeface="Arial" panose="020B0604020202020204" pitchFamily="34" charset="0"/>
                      <a:ea typeface="宋体" panose="02010600030101010101" pitchFamily="2" charset="-122"/>
                    </a:defRPr>
                  </a:lvl3pPr>
                  <a:lvl4pPr marL="1600200" indent="-228600">
                    <a:defRPr>
                      <a:latin typeface="Arial" panose="020B0604020202020204" pitchFamily="34" charset="0"/>
                      <a:ea typeface="宋体" panose="02010600030101010101" pitchFamily="2" charset="-122"/>
                    </a:defRPr>
                  </a:lvl4pPr>
                  <a:lvl5pPr marL="2057400" indent="-22860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pPr algn="ctr"/>
                  <a:r>
                    <a:rPr lang="vi-VN" sz="4400" dirty="0">
                      <a:solidFill>
                        <a:schemeClr val="bg1"/>
                      </a:solidFill>
                    </a:rPr>
                    <a:t>4</a:t>
                  </a:r>
                  <a:endParaRPr sz="4400" dirty="0">
                    <a:solidFill>
                      <a:schemeClr val="bg1"/>
                    </a:solidFill>
                  </a:endParaRPr>
                </a:p>
              </p:txBody>
            </p:sp>
          </p:grpSp>
        </p:grpSp>
      </p:grpSp>
      <p:sp>
        <p:nvSpPr>
          <p:cNvPr id="71" name="圆角矩形 8">
            <a:extLst>
              <a:ext uri="{FF2B5EF4-FFF2-40B4-BE49-F238E27FC236}">
                <a16:creationId xmlns:a16="http://schemas.microsoft.com/office/drawing/2014/main" id="{A659DE29-2690-DD75-ABF1-83A33F764D22}"/>
              </a:ext>
            </a:extLst>
          </p:cNvPr>
          <p:cNvSpPr/>
          <p:nvPr/>
        </p:nvSpPr>
        <p:spPr>
          <a:xfrm>
            <a:off x="3418656" y="2927090"/>
            <a:ext cx="3759656" cy="1300782"/>
          </a:xfrm>
          <a:prstGeom prst="roundRect">
            <a:avLst/>
          </a:prstGeom>
          <a:noFill/>
        </p:spPr>
        <p:txBody>
          <a:bodyPr wrap="square" rtlCol="0">
            <a:spAutoFit/>
          </a:bodyPr>
          <a:lstStyle/>
          <a:p>
            <a:pPr algn="ctr" defTabSz="914400">
              <a:lnSpc>
                <a:spcPct val="120000"/>
              </a:lnSpc>
            </a:pPr>
            <a:endParaRPr lang="zh-CN" altLang="en-US" sz="6600" b="1" dirty="0">
              <a:ln w="3175">
                <a:noFill/>
              </a:ln>
              <a:solidFill>
                <a:srgbClr val="277B55"/>
              </a:solidFill>
              <a:effectLst/>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nvGrpSpPr>
          <p:cNvPr id="72" name="组合 71">
            <a:extLst>
              <a:ext uri="{FF2B5EF4-FFF2-40B4-BE49-F238E27FC236}">
                <a16:creationId xmlns:a16="http://schemas.microsoft.com/office/drawing/2014/main" id="{3916FB7C-8E87-7A5D-4274-22A1A64ABE79}"/>
              </a:ext>
            </a:extLst>
          </p:cNvPr>
          <p:cNvGrpSpPr/>
          <p:nvPr/>
        </p:nvGrpSpPr>
        <p:grpSpPr>
          <a:xfrm>
            <a:off x="271218" y="2671375"/>
            <a:ext cx="7013243" cy="375231"/>
            <a:chOff x="2358000" y="3600848"/>
            <a:chExt cx="6371292" cy="375231"/>
          </a:xfrm>
        </p:grpSpPr>
        <p:sp>
          <p:nvSpPr>
            <p:cNvPr id="73" name="Aitds15">
              <a:extLst>
                <a:ext uri="{FF2B5EF4-FFF2-40B4-BE49-F238E27FC236}">
                  <a16:creationId xmlns:a16="http://schemas.microsoft.com/office/drawing/2014/main" id="{B69F1F9C-29EF-AE45-6602-FB3839A4F9E3}"/>
                </a:ext>
              </a:extLst>
            </p:cNvPr>
            <p:cNvSpPr/>
            <p:nvPr/>
          </p:nvSpPr>
          <p:spPr>
            <a:xfrm>
              <a:off x="3011825" y="3600848"/>
              <a:ext cx="5069217" cy="37523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dist"/>
              <a:endParaRPr/>
            </a:p>
          </p:txBody>
        </p:sp>
        <p:grpSp>
          <p:nvGrpSpPr>
            <p:cNvPr id="74" name="组合 73">
              <a:extLst>
                <a:ext uri="{FF2B5EF4-FFF2-40B4-BE49-F238E27FC236}">
                  <a16:creationId xmlns:a16="http://schemas.microsoft.com/office/drawing/2014/main" id="{2A9F9A5C-414F-1E32-C556-2E73886F8F28}"/>
                </a:ext>
              </a:extLst>
            </p:cNvPr>
            <p:cNvGrpSpPr/>
            <p:nvPr/>
          </p:nvGrpSpPr>
          <p:grpSpPr>
            <a:xfrm>
              <a:off x="2358000" y="3696282"/>
              <a:ext cx="6371292" cy="217038"/>
              <a:chOff x="2337008" y="3513401"/>
              <a:chExt cx="6371292" cy="217038"/>
            </a:xfrm>
          </p:grpSpPr>
          <p:grpSp>
            <p:nvGrpSpPr>
              <p:cNvPr id="75" name="组合 74">
                <a:extLst>
                  <a:ext uri="{FF2B5EF4-FFF2-40B4-BE49-F238E27FC236}">
                    <a16:creationId xmlns:a16="http://schemas.microsoft.com/office/drawing/2014/main" id="{E2E8F5E4-A2F5-5083-8DD8-4EB07DD6FF8C}"/>
                  </a:ext>
                </a:extLst>
              </p:cNvPr>
              <p:cNvGrpSpPr/>
              <p:nvPr/>
            </p:nvGrpSpPr>
            <p:grpSpPr>
              <a:xfrm>
                <a:off x="2337008" y="3513401"/>
                <a:ext cx="720000" cy="217038"/>
                <a:chOff x="2725753" y="3227011"/>
                <a:chExt cx="1591999" cy="162336"/>
              </a:xfrm>
            </p:grpSpPr>
            <p:cxnSp>
              <p:nvCxnSpPr>
                <p:cNvPr id="80" name="直接连接符 79">
                  <a:extLst>
                    <a:ext uri="{FF2B5EF4-FFF2-40B4-BE49-F238E27FC236}">
                      <a16:creationId xmlns:a16="http://schemas.microsoft.com/office/drawing/2014/main" id="{35DBC53A-D47D-FDDB-7FC7-F86B204E9345}"/>
                    </a:ext>
                  </a:extLst>
                </p:cNvPr>
                <p:cNvCxnSpPr/>
                <p:nvPr/>
              </p:nvCxnSpPr>
              <p:spPr>
                <a:xfrm>
                  <a:off x="2725753" y="3308179"/>
                  <a:ext cx="1591999" cy="0"/>
                </a:xfrm>
                <a:prstGeom prst="line">
                  <a:avLst/>
                </a:prstGeom>
                <a:ln w="12700">
                  <a:solidFill>
                    <a:srgbClr val="277B55"/>
                  </a:solidFill>
                </a:ln>
              </p:spPr>
              <p:style>
                <a:lnRef idx="1">
                  <a:schemeClr val="accent1"/>
                </a:lnRef>
                <a:fillRef idx="0">
                  <a:schemeClr val="accent1"/>
                </a:fillRef>
                <a:effectRef idx="0">
                  <a:schemeClr val="accent1"/>
                </a:effectRef>
                <a:fontRef idx="minor">
                  <a:schemeClr val="tx1"/>
                </a:fontRef>
              </p:style>
            </p:cxnSp>
            <p:cxnSp>
              <p:nvCxnSpPr>
                <p:cNvPr id="81" name="直接连接符 80">
                  <a:extLst>
                    <a:ext uri="{FF2B5EF4-FFF2-40B4-BE49-F238E27FC236}">
                      <a16:creationId xmlns:a16="http://schemas.microsoft.com/office/drawing/2014/main" id="{354E5810-A5A1-938D-ED21-858791800C25}"/>
                    </a:ext>
                  </a:extLst>
                </p:cNvPr>
                <p:cNvCxnSpPr/>
                <p:nvPr/>
              </p:nvCxnSpPr>
              <p:spPr>
                <a:xfrm>
                  <a:off x="3503370" y="3227011"/>
                  <a:ext cx="814382" cy="0"/>
                </a:xfrm>
                <a:prstGeom prst="line">
                  <a:avLst/>
                </a:prstGeom>
                <a:ln w="9525">
                  <a:solidFill>
                    <a:srgbClr val="277B55"/>
                  </a:solidFill>
                </a:ln>
              </p:spPr>
              <p:style>
                <a:lnRef idx="1">
                  <a:schemeClr val="accent1"/>
                </a:lnRef>
                <a:fillRef idx="0">
                  <a:schemeClr val="accent1"/>
                </a:fillRef>
                <a:effectRef idx="0">
                  <a:schemeClr val="accent1"/>
                </a:effectRef>
                <a:fontRef idx="minor">
                  <a:schemeClr val="tx1"/>
                </a:fontRef>
              </p:style>
            </p:cxnSp>
            <p:cxnSp>
              <p:nvCxnSpPr>
                <p:cNvPr id="82" name="直接连接符 81">
                  <a:extLst>
                    <a:ext uri="{FF2B5EF4-FFF2-40B4-BE49-F238E27FC236}">
                      <a16:creationId xmlns:a16="http://schemas.microsoft.com/office/drawing/2014/main" id="{6612F1F3-9EE8-3FD1-2CE1-BD9B93C36849}"/>
                    </a:ext>
                  </a:extLst>
                </p:cNvPr>
                <p:cNvCxnSpPr/>
                <p:nvPr/>
              </p:nvCxnSpPr>
              <p:spPr>
                <a:xfrm>
                  <a:off x="3071206" y="3389347"/>
                  <a:ext cx="1246546" cy="0"/>
                </a:xfrm>
                <a:prstGeom prst="line">
                  <a:avLst/>
                </a:prstGeom>
                <a:ln w="9525">
                  <a:solidFill>
                    <a:srgbClr val="277B55"/>
                  </a:solidFill>
                </a:ln>
              </p:spPr>
              <p:style>
                <a:lnRef idx="1">
                  <a:schemeClr val="accent1"/>
                </a:lnRef>
                <a:fillRef idx="0">
                  <a:schemeClr val="accent1"/>
                </a:fillRef>
                <a:effectRef idx="0">
                  <a:schemeClr val="accent1"/>
                </a:effectRef>
                <a:fontRef idx="minor">
                  <a:schemeClr val="tx1"/>
                </a:fontRef>
              </p:style>
            </p:cxnSp>
          </p:grpSp>
          <p:grpSp>
            <p:nvGrpSpPr>
              <p:cNvPr id="76" name="组合 75">
                <a:extLst>
                  <a:ext uri="{FF2B5EF4-FFF2-40B4-BE49-F238E27FC236}">
                    <a16:creationId xmlns:a16="http://schemas.microsoft.com/office/drawing/2014/main" id="{B7E24F6E-C923-638B-7673-1004C81A87C7}"/>
                  </a:ext>
                </a:extLst>
              </p:cNvPr>
              <p:cNvGrpSpPr/>
              <p:nvPr/>
            </p:nvGrpSpPr>
            <p:grpSpPr>
              <a:xfrm flipH="1">
                <a:off x="7988300" y="3513401"/>
                <a:ext cx="720000" cy="217038"/>
                <a:chOff x="5168384" y="3227011"/>
                <a:chExt cx="1591999" cy="162336"/>
              </a:xfrm>
            </p:grpSpPr>
            <p:cxnSp>
              <p:nvCxnSpPr>
                <p:cNvPr id="77" name="直接连接符 76">
                  <a:extLst>
                    <a:ext uri="{FF2B5EF4-FFF2-40B4-BE49-F238E27FC236}">
                      <a16:creationId xmlns:a16="http://schemas.microsoft.com/office/drawing/2014/main" id="{8C0B97CC-F8B1-BF1E-5D50-B2EE98BFC7E7}"/>
                    </a:ext>
                  </a:extLst>
                </p:cNvPr>
                <p:cNvCxnSpPr/>
                <p:nvPr/>
              </p:nvCxnSpPr>
              <p:spPr>
                <a:xfrm>
                  <a:off x="5168384" y="3308179"/>
                  <a:ext cx="1591999" cy="0"/>
                </a:xfrm>
                <a:prstGeom prst="line">
                  <a:avLst/>
                </a:prstGeom>
                <a:ln w="12700">
                  <a:solidFill>
                    <a:srgbClr val="277B55"/>
                  </a:solidFill>
                </a:ln>
              </p:spPr>
              <p:style>
                <a:lnRef idx="1">
                  <a:schemeClr val="accent1"/>
                </a:lnRef>
                <a:fillRef idx="0">
                  <a:schemeClr val="accent1"/>
                </a:fillRef>
                <a:effectRef idx="0">
                  <a:schemeClr val="accent1"/>
                </a:effectRef>
                <a:fontRef idx="minor">
                  <a:schemeClr val="tx1"/>
                </a:fontRef>
              </p:style>
            </p:cxnSp>
            <p:cxnSp>
              <p:nvCxnSpPr>
                <p:cNvPr id="78" name="直接连接符 77">
                  <a:extLst>
                    <a:ext uri="{FF2B5EF4-FFF2-40B4-BE49-F238E27FC236}">
                      <a16:creationId xmlns:a16="http://schemas.microsoft.com/office/drawing/2014/main" id="{061B15F2-F0B5-55A3-EAAE-E7F20F2ECB9B}"/>
                    </a:ext>
                  </a:extLst>
                </p:cNvPr>
                <p:cNvCxnSpPr/>
                <p:nvPr/>
              </p:nvCxnSpPr>
              <p:spPr>
                <a:xfrm>
                  <a:off x="5946000" y="3227011"/>
                  <a:ext cx="814383" cy="0"/>
                </a:xfrm>
                <a:prstGeom prst="line">
                  <a:avLst/>
                </a:prstGeom>
                <a:ln w="9525">
                  <a:solidFill>
                    <a:srgbClr val="277B55"/>
                  </a:solidFill>
                </a:ln>
              </p:spPr>
              <p:style>
                <a:lnRef idx="1">
                  <a:schemeClr val="accent1"/>
                </a:lnRef>
                <a:fillRef idx="0">
                  <a:schemeClr val="accent1"/>
                </a:fillRef>
                <a:effectRef idx="0">
                  <a:schemeClr val="accent1"/>
                </a:effectRef>
                <a:fontRef idx="minor">
                  <a:schemeClr val="tx1"/>
                </a:fontRef>
              </p:style>
            </p:cxnSp>
            <p:cxnSp>
              <p:nvCxnSpPr>
                <p:cNvPr id="79" name="直接连接符 78">
                  <a:extLst>
                    <a:ext uri="{FF2B5EF4-FFF2-40B4-BE49-F238E27FC236}">
                      <a16:creationId xmlns:a16="http://schemas.microsoft.com/office/drawing/2014/main" id="{7F788704-B35F-FF48-1E6D-0C0F457A6751}"/>
                    </a:ext>
                  </a:extLst>
                </p:cNvPr>
                <p:cNvCxnSpPr/>
                <p:nvPr/>
              </p:nvCxnSpPr>
              <p:spPr>
                <a:xfrm>
                  <a:off x="5513837" y="3389347"/>
                  <a:ext cx="1246544" cy="0"/>
                </a:xfrm>
                <a:prstGeom prst="line">
                  <a:avLst/>
                </a:prstGeom>
                <a:ln w="9525">
                  <a:solidFill>
                    <a:srgbClr val="277B55"/>
                  </a:solidFill>
                </a:ln>
              </p:spPr>
              <p:style>
                <a:lnRef idx="1">
                  <a:schemeClr val="accent1"/>
                </a:lnRef>
                <a:fillRef idx="0">
                  <a:schemeClr val="accent1"/>
                </a:fillRef>
                <a:effectRef idx="0">
                  <a:schemeClr val="accent1"/>
                </a:effectRef>
                <a:fontRef idx="minor">
                  <a:schemeClr val="tx1"/>
                </a:fontRef>
              </p:style>
            </p:cxnSp>
          </p:grpSp>
        </p:grpSp>
      </p:grpSp>
      <p:sp>
        <p:nvSpPr>
          <p:cNvPr id="3" name="TextBox 2">
            <a:extLst>
              <a:ext uri="{FF2B5EF4-FFF2-40B4-BE49-F238E27FC236}">
                <a16:creationId xmlns:a16="http://schemas.microsoft.com/office/drawing/2014/main" id="{E3A9FB50-A4BD-F1EE-EEAC-7F3926E3C64E}"/>
              </a:ext>
            </a:extLst>
          </p:cNvPr>
          <p:cNvSpPr txBox="1"/>
          <p:nvPr/>
        </p:nvSpPr>
        <p:spPr>
          <a:xfrm>
            <a:off x="987055" y="1733739"/>
            <a:ext cx="5338331" cy="523220"/>
          </a:xfrm>
          <a:prstGeom prst="rect">
            <a:avLst/>
          </a:prstGeom>
          <a:noFill/>
        </p:spPr>
        <p:txBody>
          <a:bodyPr wrap="square">
            <a:spAutoFit/>
          </a:bodyPr>
          <a:lstStyle/>
          <a:p>
            <a:pPr algn="ctr"/>
            <a:r>
              <a:rPr lang="en-US" sz="2800" b="0" i="0" dirty="0">
                <a:solidFill>
                  <a:srgbClr val="277B55"/>
                </a:solidFill>
                <a:effectLst/>
                <a:latin typeface="+mj-lt"/>
              </a:rPr>
              <a:t>Rice Leaf Disease Classification</a:t>
            </a:r>
            <a:endParaRPr lang="en-VN" sz="2800" dirty="0">
              <a:solidFill>
                <a:srgbClr val="277B55"/>
              </a:solidFill>
              <a:latin typeface="+mj-lt"/>
            </a:endParaRPr>
          </a:p>
        </p:txBody>
      </p:sp>
      <p:sp>
        <p:nvSpPr>
          <p:cNvPr id="4" name="TextBox 3">
            <a:extLst>
              <a:ext uri="{FF2B5EF4-FFF2-40B4-BE49-F238E27FC236}">
                <a16:creationId xmlns:a16="http://schemas.microsoft.com/office/drawing/2014/main" id="{90B81761-45E1-3803-EAC4-BEA697A1E3D3}"/>
              </a:ext>
            </a:extLst>
          </p:cNvPr>
          <p:cNvSpPr txBox="1"/>
          <p:nvPr/>
        </p:nvSpPr>
        <p:spPr>
          <a:xfrm>
            <a:off x="1024274" y="3511379"/>
            <a:ext cx="5507132" cy="338554"/>
          </a:xfrm>
          <a:prstGeom prst="rect">
            <a:avLst/>
          </a:prstGeom>
          <a:noFill/>
        </p:spPr>
        <p:txBody>
          <a:bodyPr wrap="square">
            <a:spAutoFit/>
          </a:bodyPr>
          <a:lstStyle/>
          <a:p>
            <a:r>
              <a:rPr lang="en-US" sz="1600" dirty="0">
                <a:solidFill>
                  <a:schemeClr val="accent3"/>
                </a:solidFill>
                <a:latin typeface="Georgia" panose="02040502050405020303" pitchFamily="18" charset="0"/>
              </a:rPr>
              <a:t>Introduce rice and the importance of disease identification</a:t>
            </a:r>
            <a:endParaRPr lang="en-VN" sz="2800" dirty="0">
              <a:solidFill>
                <a:schemeClr val="accent3"/>
              </a:solidFill>
              <a:latin typeface="+mj-lt"/>
            </a:endParaRPr>
          </a:p>
        </p:txBody>
      </p:sp>
      <p:sp>
        <p:nvSpPr>
          <p:cNvPr id="7" name="TextBox 6">
            <a:extLst>
              <a:ext uri="{FF2B5EF4-FFF2-40B4-BE49-F238E27FC236}">
                <a16:creationId xmlns:a16="http://schemas.microsoft.com/office/drawing/2014/main" id="{7BD476CC-2427-4A17-A62A-E279CBDD462D}"/>
              </a:ext>
            </a:extLst>
          </p:cNvPr>
          <p:cNvSpPr txBox="1"/>
          <p:nvPr/>
        </p:nvSpPr>
        <p:spPr>
          <a:xfrm>
            <a:off x="1036224" y="3919785"/>
            <a:ext cx="5507132" cy="338554"/>
          </a:xfrm>
          <a:prstGeom prst="rect">
            <a:avLst/>
          </a:prstGeom>
          <a:noFill/>
        </p:spPr>
        <p:txBody>
          <a:bodyPr wrap="square">
            <a:spAutoFit/>
          </a:bodyPr>
          <a:lstStyle/>
          <a:p>
            <a:r>
              <a:rPr lang="en-US" sz="1600" dirty="0">
                <a:solidFill>
                  <a:schemeClr val="accent3"/>
                </a:solidFill>
                <a:latin typeface="Georgia" panose="02040502050405020303" pitchFamily="18" charset="0"/>
              </a:rPr>
              <a:t>Accurate disease identification rice crops</a:t>
            </a:r>
            <a:endParaRPr lang="en-VN" sz="2800" dirty="0">
              <a:solidFill>
                <a:schemeClr val="accent3"/>
              </a:solidFill>
              <a:latin typeface="+mj-lt"/>
            </a:endParaRPr>
          </a:p>
        </p:txBody>
      </p:sp>
      <p:sp>
        <p:nvSpPr>
          <p:cNvPr id="8" name="TextBox 7">
            <a:extLst>
              <a:ext uri="{FF2B5EF4-FFF2-40B4-BE49-F238E27FC236}">
                <a16:creationId xmlns:a16="http://schemas.microsoft.com/office/drawing/2014/main" id="{6E14DF26-21DD-31C9-AC7C-CDED76E5E733}"/>
              </a:ext>
            </a:extLst>
          </p:cNvPr>
          <p:cNvSpPr txBox="1"/>
          <p:nvPr/>
        </p:nvSpPr>
        <p:spPr>
          <a:xfrm>
            <a:off x="1024274" y="4397451"/>
            <a:ext cx="5873066" cy="584775"/>
          </a:xfrm>
          <a:prstGeom prst="rect">
            <a:avLst/>
          </a:prstGeom>
          <a:noFill/>
        </p:spPr>
        <p:txBody>
          <a:bodyPr wrap="square">
            <a:spAutoFit/>
          </a:bodyPr>
          <a:lstStyle/>
          <a:p>
            <a:r>
              <a:rPr lang="en-US" sz="1600" dirty="0">
                <a:solidFill>
                  <a:schemeClr val="accent3"/>
                </a:solidFill>
                <a:latin typeface="Georgia" panose="02040502050405020303" pitchFamily="18" charset="0"/>
              </a:rPr>
              <a:t>Machine Learning and Computer Vision techniques accurately classify rice diseases using leaf images</a:t>
            </a:r>
            <a:endParaRPr lang="en-VN" sz="2800" dirty="0">
              <a:solidFill>
                <a:schemeClr val="accent3"/>
              </a:solidFill>
              <a:latin typeface="+mj-lt"/>
            </a:endParaRPr>
          </a:p>
        </p:txBody>
      </p:sp>
      <p:sp>
        <p:nvSpPr>
          <p:cNvPr id="9" name="TextBox 8">
            <a:extLst>
              <a:ext uri="{FF2B5EF4-FFF2-40B4-BE49-F238E27FC236}">
                <a16:creationId xmlns:a16="http://schemas.microsoft.com/office/drawing/2014/main" id="{4364C46A-AC8C-BF40-D911-A7A42854EC96}"/>
              </a:ext>
            </a:extLst>
          </p:cNvPr>
          <p:cNvSpPr txBox="1"/>
          <p:nvPr/>
        </p:nvSpPr>
        <p:spPr>
          <a:xfrm>
            <a:off x="1036224" y="4982226"/>
            <a:ext cx="5579472" cy="338554"/>
          </a:xfrm>
          <a:prstGeom prst="rect">
            <a:avLst/>
          </a:prstGeom>
          <a:noFill/>
        </p:spPr>
        <p:txBody>
          <a:bodyPr wrap="square">
            <a:spAutoFit/>
          </a:bodyPr>
          <a:lstStyle/>
          <a:p>
            <a:r>
              <a:rPr lang="en-US" sz="1600" dirty="0">
                <a:solidFill>
                  <a:schemeClr val="accent3"/>
                </a:solidFill>
                <a:latin typeface="Georgia" panose="02040502050405020303" pitchFamily="18" charset="0"/>
              </a:rPr>
              <a:t>Question and Answer</a:t>
            </a:r>
            <a:endParaRPr lang="en-VN" sz="2800" dirty="0">
              <a:solidFill>
                <a:schemeClr val="accent3"/>
              </a:solidFill>
              <a:latin typeface="+mj-lt"/>
            </a:endParaRPr>
          </a:p>
        </p:txBody>
      </p:sp>
    </p:spTree>
    <p:extLst>
      <p:ext uri="{BB962C8B-B14F-4D97-AF65-F5344CB8AC3E}">
        <p14:creationId xmlns:p14="http://schemas.microsoft.com/office/powerpoint/2010/main" val="390714825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6"/>
                                        </p:tgtEl>
                                        <p:attrNameLst>
                                          <p:attrName>style.visibility</p:attrName>
                                        </p:attrNameLst>
                                      </p:cBhvr>
                                      <p:to>
                                        <p:strVal val="visible"/>
                                      </p:to>
                                    </p:set>
                                    <p:anim calcmode="lin" valueType="num">
                                      <p:cBhvr>
                                        <p:cTn id="7" dur="750" fill="hold"/>
                                        <p:tgtEl>
                                          <p:spTgt spid="56"/>
                                        </p:tgtEl>
                                        <p:attrNameLst>
                                          <p:attrName>ppt_w</p:attrName>
                                        </p:attrNameLst>
                                      </p:cBhvr>
                                      <p:tavLst>
                                        <p:tav tm="0">
                                          <p:val>
                                            <p:fltVal val="0"/>
                                          </p:val>
                                        </p:tav>
                                        <p:tav tm="100000">
                                          <p:val>
                                            <p:strVal val="#ppt_w"/>
                                          </p:val>
                                        </p:tav>
                                      </p:tavLst>
                                    </p:anim>
                                    <p:anim calcmode="lin" valueType="num">
                                      <p:cBhvr>
                                        <p:cTn id="8" dur="750" fill="hold"/>
                                        <p:tgtEl>
                                          <p:spTgt spid="56"/>
                                        </p:tgtEl>
                                        <p:attrNameLst>
                                          <p:attrName>ppt_h</p:attrName>
                                        </p:attrNameLst>
                                      </p:cBhvr>
                                      <p:tavLst>
                                        <p:tav tm="0">
                                          <p:val>
                                            <p:fltVal val="0"/>
                                          </p:val>
                                        </p:tav>
                                        <p:tav tm="100000">
                                          <p:val>
                                            <p:strVal val="#ppt_h"/>
                                          </p:val>
                                        </p:tav>
                                      </p:tavLst>
                                    </p:anim>
                                    <p:animEffect transition="in" filter="fade">
                                      <p:cBhvr>
                                        <p:cTn id="9" dur="750"/>
                                        <p:tgtEl>
                                          <p:spTgt spid="56"/>
                                        </p:tgtEl>
                                      </p:cBhvr>
                                    </p:animEffect>
                                  </p:childTnLst>
                                </p:cTn>
                              </p:par>
                            </p:childTnLst>
                          </p:cTn>
                        </p:par>
                        <p:par>
                          <p:cTn id="10" fill="hold">
                            <p:stCondLst>
                              <p:cond delay="750"/>
                            </p:stCondLst>
                            <p:childTnLst>
                              <p:par>
                                <p:cTn id="11" presetID="16" presetClass="entr" presetSubtype="21" fill="hold" nodeType="afterEffect">
                                  <p:stCondLst>
                                    <p:cond delay="0"/>
                                  </p:stCondLst>
                                  <p:childTnLst>
                                    <p:set>
                                      <p:cBhvr>
                                        <p:cTn id="12" dur="1" fill="hold">
                                          <p:stCondLst>
                                            <p:cond delay="0"/>
                                          </p:stCondLst>
                                        </p:cTn>
                                        <p:tgtEl>
                                          <p:spTgt spid="72"/>
                                        </p:tgtEl>
                                        <p:attrNameLst>
                                          <p:attrName>style.visibility</p:attrName>
                                        </p:attrNameLst>
                                      </p:cBhvr>
                                      <p:to>
                                        <p:strVal val="visible"/>
                                      </p:to>
                                    </p:set>
                                    <p:animEffect transition="in" filter="barn(inVertical)">
                                      <p:cBhvr>
                                        <p:cTn id="13" dur="750"/>
                                        <p:tgtEl>
                                          <p:spTgt spid="72"/>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8"/>
                                        </p:tgtEl>
                                        <p:attrNameLst>
                                          <p:attrName>style.visibility</p:attrName>
                                        </p:attrNameLst>
                                      </p:cBhvr>
                                      <p:to>
                                        <p:strVal val="visible"/>
                                      </p:to>
                                    </p:set>
                                    <p:anim calcmode="lin" valueType="num">
                                      <p:cBhvr additive="base">
                                        <p:cTn id="30" dur="500" fill="hold"/>
                                        <p:tgtEl>
                                          <p:spTgt spid="8"/>
                                        </p:tgtEl>
                                        <p:attrNameLst>
                                          <p:attrName>ppt_x</p:attrName>
                                        </p:attrNameLst>
                                      </p:cBhvr>
                                      <p:tavLst>
                                        <p:tav tm="0">
                                          <p:val>
                                            <p:strVal val="#ppt_x"/>
                                          </p:val>
                                        </p:tav>
                                        <p:tav tm="100000">
                                          <p:val>
                                            <p:strVal val="#ppt_x"/>
                                          </p:val>
                                        </p:tav>
                                      </p:tavLst>
                                    </p:anim>
                                    <p:anim calcmode="lin" valueType="num">
                                      <p:cBhvr additive="base">
                                        <p:cTn id="31"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 calcmode="lin" valueType="num">
                                      <p:cBhvr additive="base">
                                        <p:cTn id="36" dur="500" fill="hold"/>
                                        <p:tgtEl>
                                          <p:spTgt spid="9"/>
                                        </p:tgtEl>
                                        <p:attrNameLst>
                                          <p:attrName>ppt_x</p:attrName>
                                        </p:attrNameLst>
                                      </p:cBhvr>
                                      <p:tavLst>
                                        <p:tav tm="0">
                                          <p:val>
                                            <p:strVal val="#ppt_x"/>
                                          </p:val>
                                        </p:tav>
                                        <p:tav tm="100000">
                                          <p:val>
                                            <p:strVal val="#ppt_x"/>
                                          </p:val>
                                        </p:tav>
                                      </p:tavLst>
                                    </p:anim>
                                    <p:anim calcmode="lin" valueType="num">
                                      <p:cBhvr additive="base">
                                        <p:cTn id="37"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userDrawn="1"/>
        </p:nvSpPr>
        <p:spPr>
          <a:xfrm>
            <a:off x="2472260" y="455653"/>
            <a:ext cx="6372257" cy="3231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a:p>
        </p:txBody>
      </p:sp>
      <p:sp>
        <p:nvSpPr>
          <p:cNvPr id="12" name="矩形: 圆角 11"/>
          <p:cNvSpPr/>
          <p:nvPr userDrawn="1"/>
        </p:nvSpPr>
        <p:spPr>
          <a:xfrm>
            <a:off x="941979" y="388288"/>
            <a:ext cx="1201606" cy="368382"/>
          </a:xfrm>
          <a:prstGeom prst="round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vi-VN" altLang="zh-CN" sz="1800" b="0" i="0" u="none" strike="noStrike" kern="120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rPr>
              <a:t>1</a:t>
            </a:r>
            <a:endParaRPr kumimoji="0" lang="zh-CN" altLang="en-US" sz="1800" b="0" i="0" u="none" strike="noStrike" kern="120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sp>
        <p:nvSpPr>
          <p:cNvPr id="13" name="矩形 12"/>
          <p:cNvSpPr/>
          <p:nvPr userDrawn="1"/>
        </p:nvSpPr>
        <p:spPr>
          <a:xfrm>
            <a:off x="1040024" y="309449"/>
            <a:ext cx="1455255" cy="414985"/>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
                <a:prstClr val="white"/>
              </a:buClr>
              <a:buSzTx/>
              <a:buFontTx/>
              <a:buNone/>
              <a:defRPr/>
            </a:pPr>
            <a:endParaRPr/>
          </a:p>
        </p:txBody>
      </p:sp>
      <p:sp>
        <p:nvSpPr>
          <p:cNvPr id="14" name="箭头: V 形 13"/>
          <p:cNvSpPr/>
          <p:nvPr userDrawn="1"/>
        </p:nvSpPr>
        <p:spPr>
          <a:xfrm>
            <a:off x="2287000" y="440965"/>
            <a:ext cx="202549" cy="263027"/>
          </a:xfrm>
          <a:prstGeom prst="chevron">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nvGrpSpPr>
          <p:cNvPr id="15" name="组合 14">
            <a:extLst>
              <a:ext uri="{FF2B5EF4-FFF2-40B4-BE49-F238E27FC236}">
                <a16:creationId xmlns:a16="http://schemas.microsoft.com/office/drawing/2014/main" id="{2B293C26-1ED2-C0C9-7A5A-9535B0303E1A}"/>
              </a:ext>
            </a:extLst>
          </p:cNvPr>
          <p:cNvGrpSpPr/>
          <p:nvPr/>
        </p:nvGrpSpPr>
        <p:grpSpPr>
          <a:xfrm>
            <a:off x="648122" y="1054789"/>
            <a:ext cx="10895755" cy="885190"/>
            <a:chOff x="644313" y="1577975"/>
            <a:chExt cx="10895755" cy="885190"/>
          </a:xfrm>
        </p:grpSpPr>
        <p:grpSp>
          <p:nvGrpSpPr>
            <p:cNvPr id="4" name="组合 3">
              <a:extLst>
                <a:ext uri="{FF2B5EF4-FFF2-40B4-BE49-F238E27FC236}">
                  <a16:creationId xmlns:a16="http://schemas.microsoft.com/office/drawing/2014/main" id="{3054B37F-9CA7-1ADC-4EA3-446A925171E6}"/>
                </a:ext>
              </a:extLst>
            </p:cNvPr>
            <p:cNvGrpSpPr/>
            <p:nvPr/>
          </p:nvGrpSpPr>
          <p:grpSpPr>
            <a:xfrm>
              <a:off x="1938868" y="1577975"/>
              <a:ext cx="9601200" cy="876935"/>
              <a:chOff x="1473200" y="1577975"/>
              <a:chExt cx="9601200" cy="876935"/>
            </a:xfrm>
          </p:grpSpPr>
          <p:sp>
            <p:nvSpPr>
              <p:cNvPr id="2" name="平行四边形 1"/>
              <p:cNvSpPr/>
              <p:nvPr/>
            </p:nvSpPr>
            <p:spPr>
              <a:xfrm>
                <a:off x="1473200" y="1577975"/>
                <a:ext cx="9601200" cy="876935"/>
              </a:xfrm>
              <a:prstGeom prst="parallelogram">
                <a:avLst/>
              </a:prstGeom>
              <a:solidFill>
                <a:schemeClr val="accent1"/>
              </a:solidFill>
              <a:ln w="12700" cap="flat" cmpd="sng" algn="ctr">
                <a:noFill/>
                <a:prstDash val="solid"/>
                <a:miter lim="800000"/>
              </a:ln>
              <a:effectLst/>
            </p:spPr>
            <p:txBody>
              <a:bodyPr rtlCol="0" anchor="ctr"/>
              <a:lstStyle/>
              <a:p>
                <a:pPr marL="0" marR="0" lvl="0" indent="0" algn="ctr" defTabSz="456565" rtl="0" eaLnBrk="0" fontAlgn="base" latinLnBrk="0" hangingPunct="0">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sp>
            <p:nvSpPr>
              <p:cNvPr id="6" name="文本框 5"/>
              <p:cNvSpPr txBox="1"/>
              <p:nvPr/>
            </p:nvSpPr>
            <p:spPr>
              <a:xfrm>
                <a:off x="2012315" y="1586230"/>
                <a:ext cx="8893175"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sp>
          <p:nvSpPr>
            <p:cNvPr id="17" name="平行四边形 16">
              <a:extLst>
                <a:ext uri="{FF2B5EF4-FFF2-40B4-BE49-F238E27FC236}">
                  <a16:creationId xmlns:a16="http://schemas.microsoft.com/office/drawing/2014/main" id="{56ECA606-0EF0-7B6F-ACC7-B5D2C1446266}"/>
                </a:ext>
              </a:extLst>
            </p:cNvPr>
            <p:cNvSpPr/>
            <p:nvPr/>
          </p:nvSpPr>
          <p:spPr>
            <a:xfrm>
              <a:off x="644313" y="1586230"/>
              <a:ext cx="1413087" cy="876935"/>
            </a:xfrm>
            <a:prstGeom prst="parallelogram">
              <a:avLst/>
            </a:prstGeom>
            <a:solidFill>
              <a:schemeClr val="accent1"/>
            </a:solidFill>
            <a:ln w="12700" cap="flat" cmpd="sng" algn="ctr">
              <a:noFill/>
              <a:prstDash val="solid"/>
              <a:miter lim="800000"/>
            </a:ln>
            <a:effectLst/>
          </p:spPr>
          <p:txBody>
            <a:bodyPr rtlCol="0" anchor="ctr"/>
            <a:lstStyle/>
            <a:p>
              <a:pPr marL="0" marR="0" lvl="0" indent="0" algn="ctr" defTabSz="456565" rtl="0" eaLnBrk="0" fontAlgn="base" latinLnBrk="0" hangingPunct="0">
                <a:lnSpc>
                  <a:spcPct val="100000"/>
                </a:lnSpc>
                <a:spcBef>
                  <a:spcPct val="0"/>
                </a:spcBef>
                <a:spcAft>
                  <a:spcPct val="0"/>
                </a:spcAft>
                <a:buClrTx/>
                <a:buSzTx/>
                <a:buFontTx/>
                <a:buNone/>
                <a:defRPr/>
              </a:pPr>
              <a:r>
                <a:rPr kumimoji="0" lang="vi-VN" altLang="zh-CN" sz="16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rPr>
                <a:t>1.1</a:t>
              </a:r>
              <a:endParaRPr kumimoji="0" lang="zh-CN" altLang="en-US" sz="16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sp>
        <p:nvSpPr>
          <p:cNvPr id="3" name="TextBox 2">
            <a:extLst>
              <a:ext uri="{FF2B5EF4-FFF2-40B4-BE49-F238E27FC236}">
                <a16:creationId xmlns:a16="http://schemas.microsoft.com/office/drawing/2014/main" id="{597658F2-5AE2-2D29-196B-0BAE29D1FF13}"/>
              </a:ext>
            </a:extLst>
          </p:cNvPr>
          <p:cNvSpPr txBox="1"/>
          <p:nvPr/>
        </p:nvSpPr>
        <p:spPr>
          <a:xfrm>
            <a:off x="2489549" y="388288"/>
            <a:ext cx="8969874" cy="400110"/>
          </a:xfrm>
          <a:prstGeom prst="rect">
            <a:avLst/>
          </a:prstGeom>
          <a:noFill/>
        </p:spPr>
        <p:txBody>
          <a:bodyPr wrap="square">
            <a:spAutoFit/>
          </a:bodyPr>
          <a:lstStyle/>
          <a:p>
            <a:r>
              <a:rPr lang="en-US" sz="2000" dirty="0">
                <a:solidFill>
                  <a:srgbClr val="277B55"/>
                </a:solidFill>
                <a:latin typeface="Georgia" panose="02040502050405020303" pitchFamily="18" charset="0"/>
              </a:rPr>
              <a:t>Introduce rice and the importance of disease identification</a:t>
            </a:r>
            <a:endParaRPr lang="en-VN" sz="2000" dirty="0">
              <a:solidFill>
                <a:srgbClr val="277B55"/>
              </a:solidFill>
              <a:latin typeface="+mj-lt"/>
            </a:endParaRPr>
          </a:p>
        </p:txBody>
      </p:sp>
      <p:pic>
        <p:nvPicPr>
          <p:cNvPr id="1026" name="Picture 2">
            <a:extLst>
              <a:ext uri="{FF2B5EF4-FFF2-40B4-BE49-F238E27FC236}">
                <a16:creationId xmlns:a16="http://schemas.microsoft.com/office/drawing/2014/main" id="{7765BBC7-CFC3-B11C-3D3C-B38BB68972E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59019" y="4161102"/>
            <a:ext cx="4784858" cy="1530350"/>
          </a:xfrm>
          <a:prstGeom prst="rect">
            <a:avLst/>
          </a:prstGeom>
          <a:noFill/>
          <a:extLst>
            <a:ext uri="{909E8E84-426E-40DD-AFC4-6F175D3DCCD1}">
              <a14:hiddenFill xmlns:a14="http://schemas.microsoft.com/office/drawing/2010/main">
                <a:solidFill>
                  <a:srgbClr val="FFFFFF"/>
                </a:solidFill>
              </a14:hiddenFill>
            </a:ext>
          </a:extLst>
        </p:spPr>
      </p:pic>
      <p:sp>
        <p:nvSpPr>
          <p:cNvPr id="5" name="PA-1167">
            <a:extLst>
              <a:ext uri="{FF2B5EF4-FFF2-40B4-BE49-F238E27FC236}">
                <a16:creationId xmlns:a16="http://schemas.microsoft.com/office/drawing/2014/main" id="{F38A6857-F60C-EB08-EE5A-277E19DF4151}"/>
              </a:ext>
            </a:extLst>
          </p:cNvPr>
          <p:cNvSpPr/>
          <p:nvPr>
            <p:custDataLst>
              <p:tags r:id="rId2"/>
            </p:custDataLst>
          </p:nvPr>
        </p:nvSpPr>
        <p:spPr bwMode="auto">
          <a:xfrm>
            <a:off x="6759019" y="5892118"/>
            <a:ext cx="4784858" cy="436245"/>
          </a:xfrm>
          <a:prstGeom prst="roundRect">
            <a:avLst>
              <a:gd name="adj" fmla="val 50000"/>
            </a:avLst>
          </a:prstGeom>
          <a:solidFill>
            <a:schemeClr val="accent1"/>
          </a:solidFill>
          <a:ln w="12700" cap="flat" cmpd="sng" algn="ctr">
            <a:noFill/>
            <a:prstDash val="solid"/>
            <a:miter lim="800000"/>
          </a:ln>
          <a:effectLst/>
        </p:spPr>
        <p:txBody>
          <a:bodyPr rtlCol="0" anchor="ctr"/>
          <a:lstStyle/>
          <a:p>
            <a:r>
              <a:rPr lang="en-US" sz="1200" dirty="0">
                <a:solidFill>
                  <a:schemeClr val="bg1"/>
                </a:solidFill>
              </a:rPr>
              <a:t>Fig 1.2. The dataset includes images brown spot of rice disease</a:t>
            </a:r>
          </a:p>
        </p:txBody>
      </p:sp>
      <p:sp>
        <p:nvSpPr>
          <p:cNvPr id="8" name="TextBox 7">
            <a:extLst>
              <a:ext uri="{FF2B5EF4-FFF2-40B4-BE49-F238E27FC236}">
                <a16:creationId xmlns:a16="http://schemas.microsoft.com/office/drawing/2014/main" id="{FBFFBE68-B20A-A969-6B22-4CF992CA7567}"/>
              </a:ext>
            </a:extLst>
          </p:cNvPr>
          <p:cNvSpPr txBox="1"/>
          <p:nvPr/>
        </p:nvSpPr>
        <p:spPr>
          <a:xfrm>
            <a:off x="2192729" y="1200308"/>
            <a:ext cx="9087967" cy="584775"/>
          </a:xfrm>
          <a:prstGeom prst="rect">
            <a:avLst/>
          </a:prstGeom>
          <a:noFill/>
        </p:spPr>
        <p:txBody>
          <a:bodyPr wrap="square">
            <a:spAutoFit/>
          </a:bodyPr>
          <a:lstStyle/>
          <a:p>
            <a:r>
              <a:rPr lang="en-VN" sz="1600" dirty="0">
                <a:solidFill>
                  <a:schemeClr val="bg1"/>
                </a:solidFill>
                <a:latin typeface="Georgia" panose="02040502050405020303" pitchFamily="18" charset="0"/>
              </a:rPr>
              <a:t>Rice, scientifically known as Oryza sativa, is a vital crop globally, rice plays a crucial role as a staple food for a substantial segment of the global population. (Fig 1.1)</a:t>
            </a:r>
          </a:p>
        </p:txBody>
      </p:sp>
      <p:grpSp>
        <p:nvGrpSpPr>
          <p:cNvPr id="9" name="组合 14">
            <a:extLst>
              <a:ext uri="{FF2B5EF4-FFF2-40B4-BE49-F238E27FC236}">
                <a16:creationId xmlns:a16="http://schemas.microsoft.com/office/drawing/2014/main" id="{9AA2F0C9-FA79-6F6C-90D9-EA5037D1F21C}"/>
              </a:ext>
            </a:extLst>
          </p:cNvPr>
          <p:cNvGrpSpPr/>
          <p:nvPr/>
        </p:nvGrpSpPr>
        <p:grpSpPr>
          <a:xfrm>
            <a:off x="563667" y="2111725"/>
            <a:ext cx="10895755" cy="885190"/>
            <a:chOff x="644313" y="1577975"/>
            <a:chExt cx="10895755" cy="885190"/>
          </a:xfrm>
        </p:grpSpPr>
        <p:grpSp>
          <p:nvGrpSpPr>
            <p:cNvPr id="10" name="组合 3">
              <a:extLst>
                <a:ext uri="{FF2B5EF4-FFF2-40B4-BE49-F238E27FC236}">
                  <a16:creationId xmlns:a16="http://schemas.microsoft.com/office/drawing/2014/main" id="{F0913C0B-B0FC-DC2F-E668-AF594013FA7C}"/>
                </a:ext>
              </a:extLst>
            </p:cNvPr>
            <p:cNvGrpSpPr/>
            <p:nvPr/>
          </p:nvGrpSpPr>
          <p:grpSpPr>
            <a:xfrm>
              <a:off x="1938868" y="1577975"/>
              <a:ext cx="9601200" cy="876935"/>
              <a:chOff x="1473200" y="1577975"/>
              <a:chExt cx="9601200" cy="876935"/>
            </a:xfrm>
          </p:grpSpPr>
          <p:sp>
            <p:nvSpPr>
              <p:cNvPr id="19" name="平行四边形 1">
                <a:extLst>
                  <a:ext uri="{FF2B5EF4-FFF2-40B4-BE49-F238E27FC236}">
                    <a16:creationId xmlns:a16="http://schemas.microsoft.com/office/drawing/2014/main" id="{C4035C0F-F81F-A786-4B8D-AFCE3B9E1099}"/>
                  </a:ext>
                </a:extLst>
              </p:cNvPr>
              <p:cNvSpPr/>
              <p:nvPr/>
            </p:nvSpPr>
            <p:spPr>
              <a:xfrm>
                <a:off x="1473200" y="1577975"/>
                <a:ext cx="9601200" cy="876935"/>
              </a:xfrm>
              <a:prstGeom prst="parallelogram">
                <a:avLst/>
              </a:prstGeom>
              <a:solidFill>
                <a:schemeClr val="accent1"/>
              </a:solidFill>
              <a:ln w="12700" cap="flat" cmpd="sng" algn="ctr">
                <a:noFill/>
                <a:prstDash val="solid"/>
                <a:miter lim="800000"/>
              </a:ln>
              <a:effectLst/>
            </p:spPr>
            <p:txBody>
              <a:bodyPr rtlCol="0" anchor="ctr"/>
              <a:lstStyle/>
              <a:p>
                <a:pPr marL="0" marR="0" lvl="0" indent="0" algn="ctr" defTabSz="456565" rtl="0" eaLnBrk="0" fontAlgn="base" latinLnBrk="0" hangingPunct="0">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sp>
            <p:nvSpPr>
              <p:cNvPr id="21" name="文本框 5">
                <a:extLst>
                  <a:ext uri="{FF2B5EF4-FFF2-40B4-BE49-F238E27FC236}">
                    <a16:creationId xmlns:a16="http://schemas.microsoft.com/office/drawing/2014/main" id="{5BA7BAAA-9A8F-1958-8C3E-C9A3D0FEE533}"/>
                  </a:ext>
                </a:extLst>
              </p:cNvPr>
              <p:cNvSpPr txBox="1"/>
              <p:nvPr/>
            </p:nvSpPr>
            <p:spPr>
              <a:xfrm>
                <a:off x="2012315" y="1586230"/>
                <a:ext cx="8893175"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sp>
          <p:nvSpPr>
            <p:cNvPr id="16" name="平行四边形 16">
              <a:extLst>
                <a:ext uri="{FF2B5EF4-FFF2-40B4-BE49-F238E27FC236}">
                  <a16:creationId xmlns:a16="http://schemas.microsoft.com/office/drawing/2014/main" id="{38057C5B-1969-5FD8-2BEB-2D22FA25D5DA}"/>
                </a:ext>
              </a:extLst>
            </p:cNvPr>
            <p:cNvSpPr/>
            <p:nvPr/>
          </p:nvSpPr>
          <p:spPr>
            <a:xfrm>
              <a:off x="644313" y="1586230"/>
              <a:ext cx="1413087" cy="876935"/>
            </a:xfrm>
            <a:prstGeom prst="parallelogram">
              <a:avLst/>
            </a:prstGeom>
            <a:solidFill>
              <a:schemeClr val="accent1"/>
            </a:solidFill>
            <a:ln w="12700" cap="flat" cmpd="sng" algn="ctr">
              <a:noFill/>
              <a:prstDash val="solid"/>
              <a:miter lim="800000"/>
            </a:ln>
            <a:effectLst/>
          </p:spPr>
          <p:txBody>
            <a:bodyPr rtlCol="0" anchor="ctr"/>
            <a:lstStyle/>
            <a:p>
              <a:pPr marL="0" marR="0" lvl="0" indent="0" algn="ctr" defTabSz="456565" rtl="0" eaLnBrk="0" fontAlgn="base" latinLnBrk="0" hangingPunct="0">
                <a:lnSpc>
                  <a:spcPct val="100000"/>
                </a:lnSpc>
                <a:spcBef>
                  <a:spcPct val="0"/>
                </a:spcBef>
                <a:spcAft>
                  <a:spcPct val="0"/>
                </a:spcAft>
                <a:buClrTx/>
                <a:buSzTx/>
                <a:buFontTx/>
                <a:buNone/>
                <a:defRPr/>
              </a:pPr>
              <a:r>
                <a:rPr kumimoji="0" lang="vi-VN" altLang="zh-CN" sz="16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rPr>
                <a:t>1.2</a:t>
              </a:r>
              <a:endParaRPr kumimoji="0" lang="zh-CN" altLang="en-US" sz="16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sp>
        <p:nvSpPr>
          <p:cNvPr id="23" name="TextBox 22">
            <a:extLst>
              <a:ext uri="{FF2B5EF4-FFF2-40B4-BE49-F238E27FC236}">
                <a16:creationId xmlns:a16="http://schemas.microsoft.com/office/drawing/2014/main" id="{142EA43B-E361-F698-A7FD-D071E33803FC}"/>
              </a:ext>
            </a:extLst>
          </p:cNvPr>
          <p:cNvSpPr txBox="1"/>
          <p:nvPr/>
        </p:nvSpPr>
        <p:spPr>
          <a:xfrm>
            <a:off x="2143584" y="2225634"/>
            <a:ext cx="9036605" cy="584775"/>
          </a:xfrm>
          <a:prstGeom prst="rect">
            <a:avLst/>
          </a:prstGeom>
          <a:noFill/>
        </p:spPr>
        <p:txBody>
          <a:bodyPr wrap="square">
            <a:spAutoFit/>
          </a:bodyPr>
          <a:lstStyle/>
          <a:p>
            <a:r>
              <a:rPr lang="en-VN" sz="1600" dirty="0">
                <a:solidFill>
                  <a:schemeClr val="bg1"/>
                </a:solidFill>
                <a:latin typeface="Georgia" panose="02040502050405020303" pitchFamily="18" charset="0"/>
              </a:rPr>
              <a:t>Leaf diseases in rice, caused by pathogens like fungi, bacteria,  viruses, manifest in the form of spots, lesions, discoloration, and deformities (Fig 1.2).</a:t>
            </a:r>
          </a:p>
        </p:txBody>
      </p:sp>
      <p:pic>
        <p:nvPicPr>
          <p:cNvPr id="1030" name="Picture 6" descr="Dense Rice Fields In Autumn Picture And HD Photos | Free Download On Lovepik">
            <a:extLst>
              <a:ext uri="{FF2B5EF4-FFF2-40B4-BE49-F238E27FC236}">
                <a16:creationId xmlns:a16="http://schemas.microsoft.com/office/drawing/2014/main" id="{CDE4AE8A-7F24-B67C-E07D-A5E96703112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767651" y="3278339"/>
            <a:ext cx="3492500" cy="2324100"/>
          </a:xfrm>
          <a:prstGeom prst="rect">
            <a:avLst/>
          </a:prstGeom>
          <a:noFill/>
          <a:extLst>
            <a:ext uri="{909E8E84-426E-40DD-AFC4-6F175D3DCCD1}">
              <a14:hiddenFill xmlns:a14="http://schemas.microsoft.com/office/drawing/2010/main">
                <a:solidFill>
                  <a:srgbClr val="FFFFFF"/>
                </a:solidFill>
              </a14:hiddenFill>
            </a:ext>
          </a:extLst>
        </p:spPr>
      </p:pic>
      <p:sp>
        <p:nvSpPr>
          <p:cNvPr id="24" name="PA-1167">
            <a:extLst>
              <a:ext uri="{FF2B5EF4-FFF2-40B4-BE49-F238E27FC236}">
                <a16:creationId xmlns:a16="http://schemas.microsoft.com/office/drawing/2014/main" id="{A25EBBCB-C73D-AC8B-A652-DC5F5F98A9D7}"/>
              </a:ext>
            </a:extLst>
          </p:cNvPr>
          <p:cNvSpPr/>
          <p:nvPr>
            <p:custDataLst>
              <p:tags r:id="rId3"/>
            </p:custDataLst>
          </p:nvPr>
        </p:nvSpPr>
        <p:spPr bwMode="auto">
          <a:xfrm>
            <a:off x="1121472" y="5892119"/>
            <a:ext cx="4784858" cy="436245"/>
          </a:xfrm>
          <a:prstGeom prst="roundRect">
            <a:avLst>
              <a:gd name="adj" fmla="val 50000"/>
            </a:avLst>
          </a:prstGeom>
          <a:solidFill>
            <a:schemeClr val="accent1"/>
          </a:solidFill>
          <a:ln w="12700" cap="flat" cmpd="sng" algn="ctr">
            <a:noFill/>
            <a:prstDash val="solid"/>
            <a:miter lim="800000"/>
          </a:ln>
          <a:effectLst/>
        </p:spPr>
        <p:txBody>
          <a:bodyPr rtlCol="0" anchor="ctr"/>
          <a:lstStyle/>
          <a:p>
            <a:r>
              <a:rPr lang="en-US" sz="1200" dirty="0">
                <a:solidFill>
                  <a:schemeClr val="bg1"/>
                </a:solidFill>
              </a:rPr>
              <a:t>Fig 1.1. </a:t>
            </a:r>
            <a:r>
              <a:rPr lang="en-VN" sz="1200" dirty="0">
                <a:solidFill>
                  <a:schemeClr val="bg1"/>
                </a:solidFill>
                <a:latin typeface="Georgia" panose="02040502050405020303" pitchFamily="18" charset="0"/>
              </a:rPr>
              <a:t>Rice, scientifically known as Oryza sativa</a:t>
            </a:r>
            <a:endParaRPr lang="en-US" sz="1200" dirty="0">
              <a:solidFill>
                <a:schemeClr val="bg1"/>
              </a:solidFill>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030"/>
                                        </p:tgtEl>
                                        <p:attrNameLst>
                                          <p:attrName>style.visibility</p:attrName>
                                        </p:attrNameLst>
                                      </p:cBhvr>
                                      <p:to>
                                        <p:strVal val="visible"/>
                                      </p:to>
                                    </p:set>
                                    <p:anim calcmode="lin" valueType="num">
                                      <p:cBhvr additive="base">
                                        <p:cTn id="12" dur="500" fill="hold"/>
                                        <p:tgtEl>
                                          <p:spTgt spid="1030"/>
                                        </p:tgtEl>
                                        <p:attrNameLst>
                                          <p:attrName>ppt_x</p:attrName>
                                        </p:attrNameLst>
                                      </p:cBhvr>
                                      <p:tavLst>
                                        <p:tav tm="0">
                                          <p:val>
                                            <p:strVal val="#ppt_x"/>
                                          </p:val>
                                        </p:tav>
                                        <p:tav tm="100000">
                                          <p:val>
                                            <p:strVal val="#ppt_x"/>
                                          </p:val>
                                        </p:tav>
                                      </p:tavLst>
                                    </p:anim>
                                    <p:anim calcmode="lin" valueType="num">
                                      <p:cBhvr additive="base">
                                        <p:cTn id="13" dur="500" fill="hold"/>
                                        <p:tgtEl>
                                          <p:spTgt spid="1030"/>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47" presetClass="entr" presetSubtype="0" fill="hold" grpId="0" nodeType="afterEffect">
                                  <p:stCondLst>
                                    <p:cond delay="0"/>
                                  </p:stCondLst>
                                  <p:childTnLst>
                                    <p:set>
                                      <p:cBhvr>
                                        <p:cTn id="16" dur="1" fill="hold">
                                          <p:stCondLst>
                                            <p:cond delay="0"/>
                                          </p:stCondLst>
                                        </p:cTn>
                                        <p:tgtEl>
                                          <p:spTgt spid="24"/>
                                        </p:tgtEl>
                                        <p:attrNameLst>
                                          <p:attrName>style.visibility</p:attrName>
                                        </p:attrNameLst>
                                      </p:cBhvr>
                                      <p:to>
                                        <p:strVal val="visible"/>
                                      </p:to>
                                    </p:set>
                                    <p:animEffect transition="in" filter="fade">
                                      <p:cBhvr>
                                        <p:cTn id="17" dur="500"/>
                                        <p:tgtEl>
                                          <p:spTgt spid="24"/>
                                        </p:tgtEl>
                                      </p:cBhvr>
                                    </p:animEffect>
                                    <p:anim calcmode="lin" valueType="num">
                                      <p:cBhvr>
                                        <p:cTn id="18" dur="500" fill="hold"/>
                                        <p:tgtEl>
                                          <p:spTgt spid="24"/>
                                        </p:tgtEl>
                                        <p:attrNameLst>
                                          <p:attrName>ppt_x</p:attrName>
                                        </p:attrNameLst>
                                      </p:cBhvr>
                                      <p:tavLst>
                                        <p:tav tm="0">
                                          <p:val>
                                            <p:strVal val="#ppt_x"/>
                                          </p:val>
                                        </p:tav>
                                        <p:tav tm="100000">
                                          <p:val>
                                            <p:strVal val="#ppt_x"/>
                                          </p:val>
                                        </p:tav>
                                      </p:tavLst>
                                    </p:anim>
                                    <p:anim calcmode="lin" valueType="num">
                                      <p:cBhvr>
                                        <p:cTn id="19" dur="500" fill="hold"/>
                                        <p:tgtEl>
                                          <p:spTgt spid="24"/>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22" presetClass="entr" presetSubtype="8"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wipe(left)">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1026"/>
                                        </p:tgtEl>
                                        <p:attrNameLst>
                                          <p:attrName>style.visibility</p:attrName>
                                        </p:attrNameLst>
                                      </p:cBhvr>
                                      <p:to>
                                        <p:strVal val="visible"/>
                                      </p:to>
                                    </p:set>
                                    <p:anim calcmode="lin" valueType="num">
                                      <p:cBhvr additive="base">
                                        <p:cTn id="28" dur="500" fill="hold"/>
                                        <p:tgtEl>
                                          <p:spTgt spid="1026"/>
                                        </p:tgtEl>
                                        <p:attrNameLst>
                                          <p:attrName>ppt_x</p:attrName>
                                        </p:attrNameLst>
                                      </p:cBhvr>
                                      <p:tavLst>
                                        <p:tav tm="0">
                                          <p:val>
                                            <p:strVal val="#ppt_x"/>
                                          </p:val>
                                        </p:tav>
                                        <p:tav tm="100000">
                                          <p:val>
                                            <p:strVal val="#ppt_x"/>
                                          </p:val>
                                        </p:tav>
                                      </p:tavLst>
                                    </p:anim>
                                    <p:anim calcmode="lin" valueType="num">
                                      <p:cBhvr additive="base">
                                        <p:cTn id="29" dur="500" fill="hold"/>
                                        <p:tgtEl>
                                          <p:spTgt spid="1026"/>
                                        </p:tgtEl>
                                        <p:attrNameLst>
                                          <p:attrName>ppt_y</p:attrName>
                                        </p:attrNameLst>
                                      </p:cBhvr>
                                      <p:tavLst>
                                        <p:tav tm="0">
                                          <p:val>
                                            <p:strVal val="1+#ppt_h/2"/>
                                          </p:val>
                                        </p:tav>
                                        <p:tav tm="100000">
                                          <p:val>
                                            <p:strVal val="#ppt_y"/>
                                          </p:val>
                                        </p:tav>
                                      </p:tavLst>
                                    </p:anim>
                                  </p:childTnLst>
                                </p:cTn>
                              </p:par>
                            </p:childTnLst>
                          </p:cTn>
                        </p:par>
                        <p:par>
                          <p:cTn id="30" fill="hold">
                            <p:stCondLst>
                              <p:cond delay="500"/>
                            </p:stCondLst>
                            <p:childTnLst>
                              <p:par>
                                <p:cTn id="31" presetID="47" presetClass="entr" presetSubtype="0" fill="hold" grpId="0" nodeType="after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anim calcmode="lin" valueType="num">
                                      <p:cBhvr>
                                        <p:cTn id="34" dur="500" fill="hold"/>
                                        <p:tgtEl>
                                          <p:spTgt spid="5"/>
                                        </p:tgtEl>
                                        <p:attrNameLst>
                                          <p:attrName>ppt_x</p:attrName>
                                        </p:attrNameLst>
                                      </p:cBhvr>
                                      <p:tavLst>
                                        <p:tav tm="0">
                                          <p:val>
                                            <p:strVal val="#ppt_x"/>
                                          </p:val>
                                        </p:tav>
                                        <p:tav tm="100000">
                                          <p:val>
                                            <p:strVal val="#ppt_x"/>
                                          </p:val>
                                        </p:tav>
                                      </p:tavLst>
                                    </p:anim>
                                    <p:anim calcmode="lin" valueType="num">
                                      <p:cBhvr>
                                        <p:cTn id="35" dur="5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24"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userDrawn="1"/>
        </p:nvSpPr>
        <p:spPr>
          <a:xfrm>
            <a:off x="2472260" y="455653"/>
            <a:ext cx="6372257" cy="3231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a:p>
        </p:txBody>
      </p:sp>
      <p:sp>
        <p:nvSpPr>
          <p:cNvPr id="12" name="矩形: 圆角 11"/>
          <p:cNvSpPr/>
          <p:nvPr userDrawn="1"/>
        </p:nvSpPr>
        <p:spPr>
          <a:xfrm>
            <a:off x="941979" y="388288"/>
            <a:ext cx="1201606" cy="368382"/>
          </a:xfrm>
          <a:prstGeom prst="round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vi-VN" altLang="zh-CN" sz="1800" b="0" i="0" u="none" strike="noStrike" kern="120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rPr>
              <a:t>2</a:t>
            </a:r>
            <a:endParaRPr kumimoji="0" lang="zh-CN" altLang="en-US" sz="1800" b="0" i="0" u="none" strike="noStrike" kern="120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sp>
        <p:nvSpPr>
          <p:cNvPr id="13" name="矩形 12"/>
          <p:cNvSpPr/>
          <p:nvPr userDrawn="1"/>
        </p:nvSpPr>
        <p:spPr>
          <a:xfrm>
            <a:off x="1040024" y="309449"/>
            <a:ext cx="1455255" cy="414985"/>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
                <a:prstClr val="white"/>
              </a:buClr>
              <a:buSzTx/>
              <a:buFontTx/>
              <a:buNone/>
              <a:defRPr/>
            </a:pPr>
            <a:endParaRPr/>
          </a:p>
        </p:txBody>
      </p:sp>
      <p:sp>
        <p:nvSpPr>
          <p:cNvPr id="14" name="箭头: V 形 13"/>
          <p:cNvSpPr/>
          <p:nvPr userDrawn="1"/>
        </p:nvSpPr>
        <p:spPr>
          <a:xfrm>
            <a:off x="2287000" y="440965"/>
            <a:ext cx="202549" cy="263027"/>
          </a:xfrm>
          <a:prstGeom prst="chevron">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nvGrpSpPr>
          <p:cNvPr id="15" name="组合 14">
            <a:extLst>
              <a:ext uri="{FF2B5EF4-FFF2-40B4-BE49-F238E27FC236}">
                <a16:creationId xmlns:a16="http://schemas.microsoft.com/office/drawing/2014/main" id="{2B293C26-1ED2-C0C9-7A5A-9535B0303E1A}"/>
              </a:ext>
            </a:extLst>
          </p:cNvPr>
          <p:cNvGrpSpPr/>
          <p:nvPr/>
        </p:nvGrpSpPr>
        <p:grpSpPr>
          <a:xfrm>
            <a:off x="648122" y="1054789"/>
            <a:ext cx="10895755" cy="885190"/>
            <a:chOff x="644313" y="1577975"/>
            <a:chExt cx="10895755" cy="885190"/>
          </a:xfrm>
        </p:grpSpPr>
        <p:grpSp>
          <p:nvGrpSpPr>
            <p:cNvPr id="4" name="组合 3">
              <a:extLst>
                <a:ext uri="{FF2B5EF4-FFF2-40B4-BE49-F238E27FC236}">
                  <a16:creationId xmlns:a16="http://schemas.microsoft.com/office/drawing/2014/main" id="{3054B37F-9CA7-1ADC-4EA3-446A925171E6}"/>
                </a:ext>
              </a:extLst>
            </p:cNvPr>
            <p:cNvGrpSpPr/>
            <p:nvPr/>
          </p:nvGrpSpPr>
          <p:grpSpPr>
            <a:xfrm>
              <a:off x="1938868" y="1577975"/>
              <a:ext cx="9601200" cy="876935"/>
              <a:chOff x="1473200" y="1577975"/>
              <a:chExt cx="9601200" cy="876935"/>
            </a:xfrm>
          </p:grpSpPr>
          <p:sp>
            <p:nvSpPr>
              <p:cNvPr id="2" name="平行四边形 1"/>
              <p:cNvSpPr/>
              <p:nvPr/>
            </p:nvSpPr>
            <p:spPr>
              <a:xfrm>
                <a:off x="1473200" y="1577975"/>
                <a:ext cx="9601200" cy="876935"/>
              </a:xfrm>
              <a:prstGeom prst="parallelogram">
                <a:avLst/>
              </a:prstGeom>
              <a:solidFill>
                <a:schemeClr val="accent1"/>
              </a:solidFill>
              <a:ln w="12700" cap="flat" cmpd="sng" algn="ctr">
                <a:noFill/>
                <a:prstDash val="solid"/>
                <a:miter lim="800000"/>
              </a:ln>
              <a:effectLst/>
            </p:spPr>
            <p:txBody>
              <a:bodyPr rtlCol="0" anchor="ctr"/>
              <a:lstStyle/>
              <a:p>
                <a:pPr marL="0" marR="0" lvl="0" indent="0" algn="ctr" defTabSz="456565" rtl="0" eaLnBrk="0" fontAlgn="base" latinLnBrk="0" hangingPunct="0">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sp>
            <p:nvSpPr>
              <p:cNvPr id="6" name="文本框 5"/>
              <p:cNvSpPr txBox="1"/>
              <p:nvPr/>
            </p:nvSpPr>
            <p:spPr>
              <a:xfrm>
                <a:off x="2012315" y="1586230"/>
                <a:ext cx="8893175"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sp>
          <p:nvSpPr>
            <p:cNvPr id="17" name="平行四边形 16">
              <a:extLst>
                <a:ext uri="{FF2B5EF4-FFF2-40B4-BE49-F238E27FC236}">
                  <a16:creationId xmlns:a16="http://schemas.microsoft.com/office/drawing/2014/main" id="{56ECA606-0EF0-7B6F-ACC7-B5D2C1446266}"/>
                </a:ext>
              </a:extLst>
            </p:cNvPr>
            <p:cNvSpPr/>
            <p:nvPr/>
          </p:nvSpPr>
          <p:spPr>
            <a:xfrm>
              <a:off x="644313" y="1586230"/>
              <a:ext cx="1413087" cy="876935"/>
            </a:xfrm>
            <a:prstGeom prst="parallelogram">
              <a:avLst/>
            </a:prstGeom>
            <a:solidFill>
              <a:schemeClr val="accent1"/>
            </a:solidFill>
            <a:ln w="12700" cap="flat" cmpd="sng" algn="ctr">
              <a:noFill/>
              <a:prstDash val="solid"/>
              <a:miter lim="800000"/>
            </a:ln>
            <a:effectLst/>
          </p:spPr>
          <p:txBody>
            <a:bodyPr rtlCol="0" anchor="ctr"/>
            <a:lstStyle/>
            <a:p>
              <a:pPr marR="0" lvl="0" algn="ctr" defTabSz="456565" rtl="0" eaLnBrk="0" fontAlgn="base" latinLnBrk="0" hangingPunct="0">
                <a:lnSpc>
                  <a:spcPct val="100000"/>
                </a:lnSpc>
                <a:spcBef>
                  <a:spcPct val="0"/>
                </a:spcBef>
                <a:spcAft>
                  <a:spcPct val="0"/>
                </a:spcAft>
                <a:buClrTx/>
                <a:buSzTx/>
                <a:defRPr/>
              </a:pPr>
              <a:r>
                <a:rPr lang="vi-VN" altLang="zh-CN" sz="1600" kern="0" dirty="0">
                  <a:solidFill>
                    <a:prstClr val="white"/>
                  </a:solidFill>
                  <a:latin typeface="字魂160号-檀宋" panose="00000500000000000000" pitchFamily="2" charset="-122"/>
                  <a:ea typeface="字魂160号-檀宋" panose="00000500000000000000" pitchFamily="2" charset="-122"/>
                  <a:cs typeface="+mn-ea"/>
                  <a:sym typeface="字魂160号-檀宋" panose="00000500000000000000" pitchFamily="2" charset="-122"/>
                </a:rPr>
                <a:t>2.1</a:t>
              </a:r>
              <a:endParaRPr kumimoji="0" lang="zh-CN" altLang="en-US" sz="16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sp>
        <p:nvSpPr>
          <p:cNvPr id="3" name="TextBox 2">
            <a:extLst>
              <a:ext uri="{FF2B5EF4-FFF2-40B4-BE49-F238E27FC236}">
                <a16:creationId xmlns:a16="http://schemas.microsoft.com/office/drawing/2014/main" id="{597658F2-5AE2-2D29-196B-0BAE29D1FF13}"/>
              </a:ext>
            </a:extLst>
          </p:cNvPr>
          <p:cNvSpPr txBox="1"/>
          <p:nvPr/>
        </p:nvSpPr>
        <p:spPr>
          <a:xfrm>
            <a:off x="2489549" y="388288"/>
            <a:ext cx="8969874" cy="400110"/>
          </a:xfrm>
          <a:prstGeom prst="rect">
            <a:avLst/>
          </a:prstGeom>
          <a:noFill/>
        </p:spPr>
        <p:txBody>
          <a:bodyPr wrap="square">
            <a:spAutoFit/>
          </a:bodyPr>
          <a:lstStyle/>
          <a:p>
            <a:r>
              <a:rPr lang="en-US" sz="2000" dirty="0">
                <a:solidFill>
                  <a:schemeClr val="accent1"/>
                </a:solidFill>
                <a:latin typeface="Georgia" panose="02040502050405020303" pitchFamily="18" charset="0"/>
              </a:rPr>
              <a:t>Accurate disease identification rice crops</a:t>
            </a:r>
            <a:endParaRPr lang="en-VN" sz="3600" dirty="0">
              <a:solidFill>
                <a:schemeClr val="accent1"/>
              </a:solidFill>
              <a:latin typeface="+mj-lt"/>
            </a:endParaRPr>
          </a:p>
        </p:txBody>
      </p:sp>
      <p:sp>
        <p:nvSpPr>
          <p:cNvPr id="5" name="PA-1167">
            <a:extLst>
              <a:ext uri="{FF2B5EF4-FFF2-40B4-BE49-F238E27FC236}">
                <a16:creationId xmlns:a16="http://schemas.microsoft.com/office/drawing/2014/main" id="{F38A6857-F60C-EB08-EE5A-277E19DF4151}"/>
              </a:ext>
            </a:extLst>
          </p:cNvPr>
          <p:cNvSpPr/>
          <p:nvPr>
            <p:custDataLst>
              <p:tags r:id="rId2"/>
            </p:custDataLst>
          </p:nvPr>
        </p:nvSpPr>
        <p:spPr bwMode="auto">
          <a:xfrm>
            <a:off x="6579909" y="6033467"/>
            <a:ext cx="5376777" cy="436245"/>
          </a:xfrm>
          <a:prstGeom prst="roundRect">
            <a:avLst>
              <a:gd name="adj" fmla="val 50000"/>
            </a:avLst>
          </a:prstGeom>
          <a:solidFill>
            <a:schemeClr val="accent1"/>
          </a:solidFill>
          <a:ln w="12700" cap="flat" cmpd="sng" algn="ctr">
            <a:noFill/>
            <a:prstDash val="solid"/>
            <a:miter lim="800000"/>
          </a:ln>
          <a:effectLst/>
        </p:spPr>
        <p:txBody>
          <a:bodyPr rtlCol="0" anchor="ctr"/>
          <a:lstStyle/>
          <a:p>
            <a:r>
              <a:rPr lang="en-US" sz="1400" dirty="0">
                <a:solidFill>
                  <a:schemeClr val="bg1"/>
                </a:solidFill>
                <a:latin typeface="Georgia" panose="02040502050405020303" pitchFamily="18" charset="0"/>
              </a:rPr>
              <a:t>Fig 2.2 a. rice blast, b. red blight, c. stripe blight, d. sheath blight</a:t>
            </a:r>
          </a:p>
        </p:txBody>
      </p:sp>
      <p:sp>
        <p:nvSpPr>
          <p:cNvPr id="8" name="TextBox 7">
            <a:extLst>
              <a:ext uri="{FF2B5EF4-FFF2-40B4-BE49-F238E27FC236}">
                <a16:creationId xmlns:a16="http://schemas.microsoft.com/office/drawing/2014/main" id="{FBFFBE68-B20A-A969-6B22-4CF992CA7567}"/>
              </a:ext>
            </a:extLst>
          </p:cNvPr>
          <p:cNvSpPr txBox="1"/>
          <p:nvPr/>
        </p:nvSpPr>
        <p:spPr>
          <a:xfrm>
            <a:off x="2176440" y="1209123"/>
            <a:ext cx="9087967" cy="584775"/>
          </a:xfrm>
          <a:prstGeom prst="rect">
            <a:avLst/>
          </a:prstGeom>
          <a:noFill/>
        </p:spPr>
        <p:txBody>
          <a:bodyPr wrap="square">
            <a:spAutoFit/>
          </a:bodyPr>
          <a:lstStyle/>
          <a:p>
            <a:r>
              <a:rPr lang="en-US" sz="1600" b="0" i="0" dirty="0">
                <a:solidFill>
                  <a:schemeClr val="bg1"/>
                </a:solidFill>
                <a:effectLst/>
                <a:latin typeface="Georgia" panose="02040502050405020303" pitchFamily="18" charset="0"/>
              </a:rPr>
              <a:t>Convolutional Neural Networks (CNNs) as Machine Learning models for disease classification</a:t>
            </a:r>
            <a:r>
              <a:rPr lang="en-VN" sz="1600" dirty="0">
                <a:solidFill>
                  <a:schemeClr val="bg1"/>
                </a:solidFill>
                <a:latin typeface="Georgia" panose="02040502050405020303" pitchFamily="18" charset="0"/>
              </a:rPr>
              <a:t>. </a:t>
            </a:r>
          </a:p>
          <a:p>
            <a:r>
              <a:rPr lang="en-VN" sz="1600" dirty="0">
                <a:solidFill>
                  <a:schemeClr val="bg1"/>
                </a:solidFill>
                <a:latin typeface="Georgia" panose="02040502050405020303" pitchFamily="18" charset="0"/>
              </a:rPr>
              <a:t>(Fig 2.1)</a:t>
            </a:r>
          </a:p>
        </p:txBody>
      </p:sp>
      <p:sp>
        <p:nvSpPr>
          <p:cNvPr id="23" name="TextBox 22">
            <a:extLst>
              <a:ext uri="{FF2B5EF4-FFF2-40B4-BE49-F238E27FC236}">
                <a16:creationId xmlns:a16="http://schemas.microsoft.com/office/drawing/2014/main" id="{142EA43B-E361-F698-A7FD-D071E33803FC}"/>
              </a:ext>
            </a:extLst>
          </p:cNvPr>
          <p:cNvSpPr txBox="1"/>
          <p:nvPr/>
        </p:nvSpPr>
        <p:spPr>
          <a:xfrm>
            <a:off x="2143584" y="2225634"/>
            <a:ext cx="9036605" cy="584775"/>
          </a:xfrm>
          <a:prstGeom prst="rect">
            <a:avLst/>
          </a:prstGeom>
          <a:noFill/>
        </p:spPr>
        <p:txBody>
          <a:bodyPr wrap="square">
            <a:spAutoFit/>
          </a:bodyPr>
          <a:lstStyle/>
          <a:p>
            <a:r>
              <a:rPr lang="en-VN" sz="1600" dirty="0">
                <a:solidFill>
                  <a:schemeClr val="bg1"/>
                </a:solidFill>
                <a:latin typeface="Georgia" panose="02040502050405020303" pitchFamily="18" charset="0"/>
              </a:rPr>
              <a:t>Leaf diseases in rice, caused by pathogens like fungi, bacteria,  viruses, manifest in the form of spots, lesions, discoloration, and deformities (Fig 1.2).</a:t>
            </a:r>
          </a:p>
        </p:txBody>
      </p:sp>
      <p:pic>
        <p:nvPicPr>
          <p:cNvPr id="3074" name="Picture 2">
            <a:extLst>
              <a:ext uri="{FF2B5EF4-FFF2-40B4-BE49-F238E27FC236}">
                <a16:creationId xmlns:a16="http://schemas.microsoft.com/office/drawing/2014/main" id="{BEC1BB69-0FBE-D3E0-1918-2EB310B2ECF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045830" y="2968593"/>
            <a:ext cx="4649646" cy="2842309"/>
          </a:xfrm>
          <a:prstGeom prst="rect">
            <a:avLst/>
          </a:prstGeom>
          <a:noFill/>
          <a:extLst>
            <a:ext uri="{909E8E84-426E-40DD-AFC4-6F175D3DCCD1}">
              <a14:hiddenFill xmlns:a14="http://schemas.microsoft.com/office/drawing/2010/main">
                <a:solidFill>
                  <a:srgbClr val="FFFFFF"/>
                </a:solidFill>
              </a14:hiddenFill>
            </a:ext>
          </a:extLst>
        </p:spPr>
      </p:pic>
      <p:sp>
        <p:nvSpPr>
          <p:cNvPr id="22" name="PA-1167">
            <a:extLst>
              <a:ext uri="{FF2B5EF4-FFF2-40B4-BE49-F238E27FC236}">
                <a16:creationId xmlns:a16="http://schemas.microsoft.com/office/drawing/2014/main" id="{507084E9-E5B9-979F-16C5-5AC578B4D423}"/>
              </a:ext>
            </a:extLst>
          </p:cNvPr>
          <p:cNvSpPr/>
          <p:nvPr>
            <p:custDataLst>
              <p:tags r:id="rId3"/>
            </p:custDataLst>
          </p:nvPr>
        </p:nvSpPr>
        <p:spPr bwMode="auto">
          <a:xfrm>
            <a:off x="406619" y="6033467"/>
            <a:ext cx="6107301" cy="436245"/>
          </a:xfrm>
          <a:prstGeom prst="roundRect">
            <a:avLst>
              <a:gd name="adj" fmla="val 50000"/>
            </a:avLst>
          </a:prstGeom>
          <a:solidFill>
            <a:schemeClr val="accent1"/>
          </a:solidFill>
          <a:ln w="12700" cap="flat" cmpd="sng" algn="ctr">
            <a:noFill/>
            <a:prstDash val="solid"/>
            <a:miter lim="800000"/>
          </a:ln>
          <a:effectLst/>
        </p:spPr>
        <p:txBody>
          <a:bodyPr rtlCol="0" anchor="ctr"/>
          <a:lstStyle/>
          <a:p>
            <a:r>
              <a:rPr lang="en-US" sz="1400" dirty="0">
                <a:solidFill>
                  <a:schemeClr val="bg1"/>
                </a:solidFill>
                <a:latin typeface="Georgia" panose="02040502050405020303" pitchFamily="18" charset="0"/>
              </a:rPr>
              <a:t>Fig 2.1. Classification result of diseases based on color parameters.</a:t>
            </a:r>
          </a:p>
        </p:txBody>
      </p:sp>
      <p:grpSp>
        <p:nvGrpSpPr>
          <p:cNvPr id="25" name="组合 14">
            <a:extLst>
              <a:ext uri="{FF2B5EF4-FFF2-40B4-BE49-F238E27FC236}">
                <a16:creationId xmlns:a16="http://schemas.microsoft.com/office/drawing/2014/main" id="{394B8BAD-0460-48C0-2B0E-A6649CFF638A}"/>
              </a:ext>
            </a:extLst>
          </p:cNvPr>
          <p:cNvGrpSpPr/>
          <p:nvPr/>
        </p:nvGrpSpPr>
        <p:grpSpPr>
          <a:xfrm>
            <a:off x="563668" y="1977584"/>
            <a:ext cx="10895755" cy="885190"/>
            <a:chOff x="644313" y="1577975"/>
            <a:chExt cx="10895755" cy="885190"/>
          </a:xfrm>
        </p:grpSpPr>
        <p:grpSp>
          <p:nvGrpSpPr>
            <p:cNvPr id="26" name="组合 3">
              <a:extLst>
                <a:ext uri="{FF2B5EF4-FFF2-40B4-BE49-F238E27FC236}">
                  <a16:creationId xmlns:a16="http://schemas.microsoft.com/office/drawing/2014/main" id="{E68F1166-9EDC-4778-B5EB-F8EA14840EEA}"/>
                </a:ext>
              </a:extLst>
            </p:cNvPr>
            <p:cNvGrpSpPr/>
            <p:nvPr/>
          </p:nvGrpSpPr>
          <p:grpSpPr>
            <a:xfrm>
              <a:off x="1938868" y="1577975"/>
              <a:ext cx="9601200" cy="876935"/>
              <a:chOff x="1473200" y="1577975"/>
              <a:chExt cx="9601200" cy="876935"/>
            </a:xfrm>
          </p:grpSpPr>
          <p:sp>
            <p:nvSpPr>
              <p:cNvPr id="28" name="平行四边形 1">
                <a:extLst>
                  <a:ext uri="{FF2B5EF4-FFF2-40B4-BE49-F238E27FC236}">
                    <a16:creationId xmlns:a16="http://schemas.microsoft.com/office/drawing/2014/main" id="{482A3A02-84D4-4121-2C41-54C8BF9F67EA}"/>
                  </a:ext>
                </a:extLst>
              </p:cNvPr>
              <p:cNvSpPr/>
              <p:nvPr/>
            </p:nvSpPr>
            <p:spPr>
              <a:xfrm>
                <a:off x="1473200" y="1577975"/>
                <a:ext cx="9601200" cy="876935"/>
              </a:xfrm>
              <a:prstGeom prst="parallelogram">
                <a:avLst/>
              </a:prstGeom>
              <a:solidFill>
                <a:schemeClr val="accent1"/>
              </a:solidFill>
              <a:ln w="12700" cap="flat" cmpd="sng" algn="ctr">
                <a:noFill/>
                <a:prstDash val="solid"/>
                <a:miter lim="800000"/>
              </a:ln>
              <a:effectLst/>
            </p:spPr>
            <p:txBody>
              <a:bodyPr rtlCol="0" anchor="ctr"/>
              <a:lstStyle/>
              <a:p>
                <a:pPr marL="0" marR="0" lvl="0" indent="0" algn="ctr" defTabSz="456565" rtl="0" eaLnBrk="0" fontAlgn="base" latinLnBrk="0" hangingPunct="0">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sp>
            <p:nvSpPr>
              <p:cNvPr id="29" name="文本框 5">
                <a:extLst>
                  <a:ext uri="{FF2B5EF4-FFF2-40B4-BE49-F238E27FC236}">
                    <a16:creationId xmlns:a16="http://schemas.microsoft.com/office/drawing/2014/main" id="{DD18FB70-8D05-3CC6-AB73-B147DF6061BC}"/>
                  </a:ext>
                </a:extLst>
              </p:cNvPr>
              <p:cNvSpPr txBox="1"/>
              <p:nvPr/>
            </p:nvSpPr>
            <p:spPr>
              <a:xfrm>
                <a:off x="2012315" y="1586230"/>
                <a:ext cx="8893175"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sp>
          <p:nvSpPr>
            <p:cNvPr id="27" name="平行四边形 16">
              <a:extLst>
                <a:ext uri="{FF2B5EF4-FFF2-40B4-BE49-F238E27FC236}">
                  <a16:creationId xmlns:a16="http://schemas.microsoft.com/office/drawing/2014/main" id="{8540570A-A0C0-22C1-9C62-30CA3CBA0A9F}"/>
                </a:ext>
              </a:extLst>
            </p:cNvPr>
            <p:cNvSpPr/>
            <p:nvPr/>
          </p:nvSpPr>
          <p:spPr>
            <a:xfrm>
              <a:off x="644313" y="1586230"/>
              <a:ext cx="1413087" cy="876935"/>
            </a:xfrm>
            <a:prstGeom prst="parallelogram">
              <a:avLst/>
            </a:prstGeom>
            <a:solidFill>
              <a:schemeClr val="accent1"/>
            </a:solidFill>
            <a:ln w="12700" cap="flat" cmpd="sng" algn="ctr">
              <a:noFill/>
              <a:prstDash val="solid"/>
              <a:miter lim="800000"/>
            </a:ln>
            <a:effectLst/>
          </p:spPr>
          <p:txBody>
            <a:bodyPr rtlCol="0" anchor="ctr"/>
            <a:lstStyle/>
            <a:p>
              <a:pPr marR="0" lvl="0" algn="ctr" defTabSz="456565" rtl="0" eaLnBrk="0" fontAlgn="base" latinLnBrk="0" hangingPunct="0">
                <a:lnSpc>
                  <a:spcPct val="100000"/>
                </a:lnSpc>
                <a:spcBef>
                  <a:spcPct val="0"/>
                </a:spcBef>
                <a:spcAft>
                  <a:spcPct val="0"/>
                </a:spcAft>
                <a:buClrTx/>
                <a:buSzTx/>
                <a:defRPr/>
              </a:pPr>
              <a:r>
                <a:rPr lang="vi-VN" altLang="zh-CN" sz="1600" kern="0" dirty="0">
                  <a:solidFill>
                    <a:prstClr val="white"/>
                  </a:solidFill>
                  <a:latin typeface="字魂160号-檀宋" panose="00000500000000000000" pitchFamily="2" charset="-122"/>
                  <a:ea typeface="字魂160号-檀宋" panose="00000500000000000000" pitchFamily="2" charset="-122"/>
                  <a:cs typeface="+mn-ea"/>
                  <a:sym typeface="字魂160号-檀宋" panose="00000500000000000000" pitchFamily="2" charset="-122"/>
                </a:rPr>
                <a:t>2.2</a:t>
              </a:r>
              <a:endParaRPr kumimoji="0" lang="zh-CN" altLang="en-US" sz="16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pic>
        <p:nvPicPr>
          <p:cNvPr id="31" name="Picture 30">
            <a:extLst>
              <a:ext uri="{FF2B5EF4-FFF2-40B4-BE49-F238E27FC236}">
                <a16:creationId xmlns:a16="http://schemas.microsoft.com/office/drawing/2014/main" id="{2984590F-94AF-9AB0-9124-1916BBB8E06E}"/>
              </a:ext>
            </a:extLst>
          </p:cNvPr>
          <p:cNvPicPr>
            <a:picLocks noChangeAspect="1"/>
          </p:cNvPicPr>
          <p:nvPr/>
        </p:nvPicPr>
        <p:blipFill>
          <a:blip r:embed="rId7"/>
          <a:stretch>
            <a:fillRect/>
          </a:stretch>
        </p:blipFill>
        <p:spPr>
          <a:xfrm>
            <a:off x="496524" y="2974237"/>
            <a:ext cx="6419368" cy="2921820"/>
          </a:xfrm>
          <a:prstGeom prst="rect">
            <a:avLst/>
          </a:prstGeom>
        </p:spPr>
      </p:pic>
      <p:sp>
        <p:nvSpPr>
          <p:cNvPr id="33" name="TextBox 32">
            <a:extLst>
              <a:ext uri="{FF2B5EF4-FFF2-40B4-BE49-F238E27FC236}">
                <a16:creationId xmlns:a16="http://schemas.microsoft.com/office/drawing/2014/main" id="{F04EE342-950C-8E61-86A6-A4429B776B1A}"/>
              </a:ext>
            </a:extLst>
          </p:cNvPr>
          <p:cNvSpPr txBox="1"/>
          <p:nvPr/>
        </p:nvSpPr>
        <p:spPr>
          <a:xfrm>
            <a:off x="2192729" y="2068988"/>
            <a:ext cx="8987460" cy="584775"/>
          </a:xfrm>
          <a:prstGeom prst="rect">
            <a:avLst/>
          </a:prstGeom>
          <a:noFill/>
        </p:spPr>
        <p:txBody>
          <a:bodyPr wrap="square">
            <a:spAutoFit/>
          </a:bodyPr>
          <a:lstStyle/>
          <a:p>
            <a:r>
              <a:rPr lang="vi-VN" sz="1600" dirty="0">
                <a:solidFill>
                  <a:schemeClr val="bg1"/>
                </a:solidFill>
                <a:latin typeface="Georgia" panose="02040502050405020303" pitchFamily="18" charset="0"/>
              </a:rPr>
              <a:t>The analysis of rice leaf diseases from images has emerged as a promising approach in plant pathology</a:t>
            </a:r>
            <a:r>
              <a:rPr lang="en-VN" sz="1600" dirty="0">
                <a:solidFill>
                  <a:schemeClr val="bg1"/>
                </a:solidFill>
                <a:latin typeface="Georgia" panose="02040502050405020303" pitchFamily="18" charset="0"/>
              </a:rPr>
              <a:t>. (Fig 2.2)</a:t>
            </a:r>
          </a:p>
        </p:txBody>
      </p:sp>
    </p:spTree>
    <p:custDataLst>
      <p:tags r:id="rId1"/>
    </p:custDataLst>
    <p:extLst>
      <p:ext uri="{BB962C8B-B14F-4D97-AF65-F5344CB8AC3E}">
        <p14:creationId xmlns:p14="http://schemas.microsoft.com/office/powerpoint/2010/main" val="135558817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additive="base">
                                        <p:cTn id="12" dur="500" fill="hold"/>
                                        <p:tgtEl>
                                          <p:spTgt spid="31"/>
                                        </p:tgtEl>
                                        <p:attrNameLst>
                                          <p:attrName>ppt_x</p:attrName>
                                        </p:attrNameLst>
                                      </p:cBhvr>
                                      <p:tavLst>
                                        <p:tav tm="0">
                                          <p:val>
                                            <p:strVal val="#ppt_x"/>
                                          </p:val>
                                        </p:tav>
                                        <p:tav tm="100000">
                                          <p:val>
                                            <p:strVal val="#ppt_x"/>
                                          </p:val>
                                        </p:tav>
                                      </p:tavLst>
                                    </p:anim>
                                    <p:anim calcmode="lin" valueType="num">
                                      <p:cBhvr additive="base">
                                        <p:cTn id="13" dur="500" fill="hold"/>
                                        <p:tgtEl>
                                          <p:spTgt spid="31"/>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47" presetClass="entr" presetSubtype="0" fill="hold" grpId="0" nodeType="after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500"/>
                                        <p:tgtEl>
                                          <p:spTgt spid="22"/>
                                        </p:tgtEl>
                                      </p:cBhvr>
                                    </p:animEffect>
                                    <p:anim calcmode="lin" valueType="num">
                                      <p:cBhvr>
                                        <p:cTn id="18" dur="500" fill="hold"/>
                                        <p:tgtEl>
                                          <p:spTgt spid="22"/>
                                        </p:tgtEl>
                                        <p:attrNameLst>
                                          <p:attrName>ppt_x</p:attrName>
                                        </p:attrNameLst>
                                      </p:cBhvr>
                                      <p:tavLst>
                                        <p:tav tm="0">
                                          <p:val>
                                            <p:strVal val="#ppt_x"/>
                                          </p:val>
                                        </p:tav>
                                        <p:tav tm="100000">
                                          <p:val>
                                            <p:strVal val="#ppt_x"/>
                                          </p:val>
                                        </p:tav>
                                      </p:tavLst>
                                    </p:anim>
                                    <p:anim calcmode="lin" valueType="num">
                                      <p:cBhvr>
                                        <p:cTn id="19" dur="500" fill="hold"/>
                                        <p:tgtEl>
                                          <p:spTgt spid="22"/>
                                        </p:tgtEl>
                                        <p:attrNameLst>
                                          <p:attrName>ppt_y</p:attrName>
                                        </p:attrNameLst>
                                      </p:cBhvr>
                                      <p:tavLst>
                                        <p:tav tm="0">
                                          <p:val>
                                            <p:strVal val="#ppt_y-.1"/>
                                          </p:val>
                                        </p:tav>
                                        <p:tav tm="100000">
                                          <p:val>
                                            <p:strVal val="#ppt_y"/>
                                          </p:val>
                                        </p:tav>
                                      </p:tavLst>
                                    </p:anim>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wipe(left)">
                                      <p:cBhvr>
                                        <p:cTn id="23" dur="500"/>
                                        <p:tgtEl>
                                          <p:spTgt spid="25"/>
                                        </p:tgtEl>
                                      </p:cBhvr>
                                    </p:animEffect>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3074"/>
                                        </p:tgtEl>
                                        <p:attrNameLst>
                                          <p:attrName>style.visibility</p:attrName>
                                        </p:attrNameLst>
                                      </p:cBhvr>
                                      <p:to>
                                        <p:strVal val="visible"/>
                                      </p:to>
                                    </p:set>
                                    <p:anim calcmode="lin" valueType="num">
                                      <p:cBhvr additive="base">
                                        <p:cTn id="28" dur="500" fill="hold"/>
                                        <p:tgtEl>
                                          <p:spTgt spid="3074"/>
                                        </p:tgtEl>
                                        <p:attrNameLst>
                                          <p:attrName>ppt_x</p:attrName>
                                        </p:attrNameLst>
                                      </p:cBhvr>
                                      <p:tavLst>
                                        <p:tav tm="0">
                                          <p:val>
                                            <p:strVal val="#ppt_x"/>
                                          </p:val>
                                        </p:tav>
                                        <p:tav tm="100000">
                                          <p:val>
                                            <p:strVal val="#ppt_x"/>
                                          </p:val>
                                        </p:tav>
                                      </p:tavLst>
                                    </p:anim>
                                    <p:anim calcmode="lin" valueType="num">
                                      <p:cBhvr additive="base">
                                        <p:cTn id="29" dur="500" fill="hold"/>
                                        <p:tgtEl>
                                          <p:spTgt spid="3074"/>
                                        </p:tgtEl>
                                        <p:attrNameLst>
                                          <p:attrName>ppt_y</p:attrName>
                                        </p:attrNameLst>
                                      </p:cBhvr>
                                      <p:tavLst>
                                        <p:tav tm="0">
                                          <p:val>
                                            <p:strVal val="1+#ppt_h/2"/>
                                          </p:val>
                                        </p:tav>
                                        <p:tav tm="100000">
                                          <p:val>
                                            <p:strVal val="#ppt_y"/>
                                          </p:val>
                                        </p:tav>
                                      </p:tavLst>
                                    </p:anim>
                                  </p:childTnLst>
                                </p:cTn>
                              </p:par>
                            </p:childTnLst>
                          </p:cTn>
                        </p:par>
                        <p:par>
                          <p:cTn id="30" fill="hold">
                            <p:stCondLst>
                              <p:cond delay="500"/>
                            </p:stCondLst>
                            <p:childTnLst>
                              <p:par>
                                <p:cTn id="31" presetID="47" presetClass="entr" presetSubtype="0" fill="hold" grpId="0" nodeType="after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anim calcmode="lin" valueType="num">
                                      <p:cBhvr>
                                        <p:cTn id="34" dur="500" fill="hold"/>
                                        <p:tgtEl>
                                          <p:spTgt spid="5"/>
                                        </p:tgtEl>
                                        <p:attrNameLst>
                                          <p:attrName>ppt_x</p:attrName>
                                        </p:attrNameLst>
                                      </p:cBhvr>
                                      <p:tavLst>
                                        <p:tav tm="0">
                                          <p:val>
                                            <p:strVal val="#ppt_x"/>
                                          </p:val>
                                        </p:tav>
                                        <p:tav tm="100000">
                                          <p:val>
                                            <p:strVal val="#ppt_x"/>
                                          </p:val>
                                        </p:tav>
                                      </p:tavLst>
                                    </p:anim>
                                    <p:anim calcmode="lin" valueType="num">
                                      <p:cBhvr>
                                        <p:cTn id="35" dur="5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22"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userDrawn="1"/>
        </p:nvSpPr>
        <p:spPr>
          <a:xfrm>
            <a:off x="2472260" y="455653"/>
            <a:ext cx="6372257" cy="3231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a:p>
        </p:txBody>
      </p:sp>
      <p:sp>
        <p:nvSpPr>
          <p:cNvPr id="12" name="矩形: 圆角 11"/>
          <p:cNvSpPr/>
          <p:nvPr userDrawn="1"/>
        </p:nvSpPr>
        <p:spPr>
          <a:xfrm>
            <a:off x="941979" y="388288"/>
            <a:ext cx="1201606" cy="368382"/>
          </a:xfrm>
          <a:prstGeom prst="round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vi-VN" altLang="zh-CN" sz="1800" b="0" i="0" u="none" strike="noStrike" kern="120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rPr>
              <a:t>3</a:t>
            </a:r>
            <a:endParaRPr kumimoji="0" lang="zh-CN" altLang="en-US" sz="1800" b="0" i="0" u="none" strike="noStrike" kern="120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sp>
        <p:nvSpPr>
          <p:cNvPr id="13" name="矩形 12"/>
          <p:cNvSpPr/>
          <p:nvPr userDrawn="1"/>
        </p:nvSpPr>
        <p:spPr>
          <a:xfrm>
            <a:off x="1040024" y="309449"/>
            <a:ext cx="1455255" cy="414985"/>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
                <a:prstClr val="white"/>
              </a:buClr>
              <a:buSzTx/>
              <a:buFontTx/>
              <a:buNone/>
              <a:defRPr/>
            </a:pPr>
            <a:endParaRPr/>
          </a:p>
        </p:txBody>
      </p:sp>
      <p:sp>
        <p:nvSpPr>
          <p:cNvPr id="14" name="箭头: V 形 13"/>
          <p:cNvSpPr/>
          <p:nvPr userDrawn="1"/>
        </p:nvSpPr>
        <p:spPr>
          <a:xfrm>
            <a:off x="2287000" y="440965"/>
            <a:ext cx="202549" cy="263027"/>
          </a:xfrm>
          <a:prstGeom prst="chevron">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nvGrpSpPr>
          <p:cNvPr id="15" name="组合 14">
            <a:extLst>
              <a:ext uri="{FF2B5EF4-FFF2-40B4-BE49-F238E27FC236}">
                <a16:creationId xmlns:a16="http://schemas.microsoft.com/office/drawing/2014/main" id="{2B293C26-1ED2-C0C9-7A5A-9535B0303E1A}"/>
              </a:ext>
            </a:extLst>
          </p:cNvPr>
          <p:cNvGrpSpPr/>
          <p:nvPr/>
        </p:nvGrpSpPr>
        <p:grpSpPr>
          <a:xfrm>
            <a:off x="648122" y="1054789"/>
            <a:ext cx="10895755" cy="885190"/>
            <a:chOff x="644313" y="1577975"/>
            <a:chExt cx="10895755" cy="885190"/>
          </a:xfrm>
        </p:grpSpPr>
        <p:grpSp>
          <p:nvGrpSpPr>
            <p:cNvPr id="4" name="组合 3">
              <a:extLst>
                <a:ext uri="{FF2B5EF4-FFF2-40B4-BE49-F238E27FC236}">
                  <a16:creationId xmlns:a16="http://schemas.microsoft.com/office/drawing/2014/main" id="{3054B37F-9CA7-1ADC-4EA3-446A925171E6}"/>
                </a:ext>
              </a:extLst>
            </p:cNvPr>
            <p:cNvGrpSpPr/>
            <p:nvPr/>
          </p:nvGrpSpPr>
          <p:grpSpPr>
            <a:xfrm>
              <a:off x="1938868" y="1577975"/>
              <a:ext cx="9601200" cy="876935"/>
              <a:chOff x="1473200" y="1577975"/>
              <a:chExt cx="9601200" cy="876935"/>
            </a:xfrm>
          </p:grpSpPr>
          <p:sp>
            <p:nvSpPr>
              <p:cNvPr id="2" name="平行四边形 1"/>
              <p:cNvSpPr/>
              <p:nvPr/>
            </p:nvSpPr>
            <p:spPr>
              <a:xfrm>
                <a:off x="1473200" y="1577975"/>
                <a:ext cx="9601200" cy="876935"/>
              </a:xfrm>
              <a:prstGeom prst="parallelogram">
                <a:avLst/>
              </a:prstGeom>
              <a:solidFill>
                <a:schemeClr val="accent1"/>
              </a:solidFill>
              <a:ln w="12700" cap="flat" cmpd="sng" algn="ctr">
                <a:noFill/>
                <a:prstDash val="solid"/>
                <a:miter lim="800000"/>
              </a:ln>
              <a:effectLst/>
            </p:spPr>
            <p:txBody>
              <a:bodyPr rtlCol="0" anchor="ctr"/>
              <a:lstStyle/>
              <a:p>
                <a:pPr marL="0" marR="0" lvl="0" indent="0" algn="ctr" defTabSz="456565" rtl="0" eaLnBrk="0" fontAlgn="base" latinLnBrk="0" hangingPunct="0">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sp>
            <p:nvSpPr>
              <p:cNvPr id="6" name="文本框 5"/>
              <p:cNvSpPr txBox="1"/>
              <p:nvPr/>
            </p:nvSpPr>
            <p:spPr>
              <a:xfrm>
                <a:off x="2012315" y="1586230"/>
                <a:ext cx="8893175"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sp>
          <p:nvSpPr>
            <p:cNvPr id="17" name="平行四边形 16">
              <a:extLst>
                <a:ext uri="{FF2B5EF4-FFF2-40B4-BE49-F238E27FC236}">
                  <a16:creationId xmlns:a16="http://schemas.microsoft.com/office/drawing/2014/main" id="{56ECA606-0EF0-7B6F-ACC7-B5D2C1446266}"/>
                </a:ext>
              </a:extLst>
            </p:cNvPr>
            <p:cNvSpPr/>
            <p:nvPr/>
          </p:nvSpPr>
          <p:spPr>
            <a:xfrm>
              <a:off x="644313" y="1586230"/>
              <a:ext cx="1413087" cy="876935"/>
            </a:xfrm>
            <a:prstGeom prst="parallelogram">
              <a:avLst/>
            </a:prstGeom>
            <a:solidFill>
              <a:schemeClr val="accent1"/>
            </a:solidFill>
            <a:ln w="12700" cap="flat" cmpd="sng" algn="ctr">
              <a:noFill/>
              <a:prstDash val="solid"/>
              <a:miter lim="800000"/>
            </a:ln>
            <a:effectLst/>
          </p:spPr>
          <p:txBody>
            <a:bodyPr rtlCol="0" anchor="ctr"/>
            <a:lstStyle/>
            <a:p>
              <a:pPr marR="0" lvl="0" algn="ctr" defTabSz="456565" rtl="0" eaLnBrk="0" fontAlgn="base" latinLnBrk="0" hangingPunct="0">
                <a:lnSpc>
                  <a:spcPct val="100000"/>
                </a:lnSpc>
                <a:spcBef>
                  <a:spcPct val="0"/>
                </a:spcBef>
                <a:spcAft>
                  <a:spcPct val="0"/>
                </a:spcAft>
                <a:buClrTx/>
                <a:buSzTx/>
                <a:defRPr/>
              </a:pPr>
              <a:r>
                <a:rPr lang="vi-VN" altLang="zh-CN" sz="1600" kern="0" dirty="0">
                  <a:solidFill>
                    <a:prstClr val="white"/>
                  </a:solidFill>
                  <a:latin typeface="字魂160号-檀宋" panose="00000500000000000000" pitchFamily="2" charset="-122"/>
                  <a:ea typeface="字魂160号-檀宋" panose="00000500000000000000" pitchFamily="2" charset="-122"/>
                  <a:cs typeface="+mn-ea"/>
                  <a:sym typeface="字魂160号-檀宋" panose="00000500000000000000" pitchFamily="2" charset="-122"/>
                </a:rPr>
                <a:t>3.1</a:t>
              </a:r>
              <a:endParaRPr kumimoji="0" lang="zh-CN" altLang="en-US" sz="16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sp>
        <p:nvSpPr>
          <p:cNvPr id="3" name="TextBox 2">
            <a:extLst>
              <a:ext uri="{FF2B5EF4-FFF2-40B4-BE49-F238E27FC236}">
                <a16:creationId xmlns:a16="http://schemas.microsoft.com/office/drawing/2014/main" id="{597658F2-5AE2-2D29-196B-0BAE29D1FF13}"/>
              </a:ext>
            </a:extLst>
          </p:cNvPr>
          <p:cNvSpPr txBox="1"/>
          <p:nvPr/>
        </p:nvSpPr>
        <p:spPr>
          <a:xfrm>
            <a:off x="2489549" y="399224"/>
            <a:ext cx="931281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77B55"/>
                </a:solidFill>
                <a:effectLst/>
                <a:uLnTx/>
                <a:uFillTx/>
                <a:latin typeface="Georgia" panose="02040502050405020303" pitchFamily="18" charset="0"/>
                <a:ea typeface="微软雅黑"/>
                <a:cs typeface="+mn-cs"/>
              </a:rPr>
              <a:t>Machine Learning and Computer Vision techniques accurately classify rice diseases using leaf images</a:t>
            </a:r>
            <a:endParaRPr kumimoji="0" lang="en-VN" sz="2800" b="0" i="0" u="none" strike="noStrike" kern="1200" cap="none" spc="0" normalizeH="0" baseline="0" noProof="0" dirty="0">
              <a:ln>
                <a:noFill/>
              </a:ln>
              <a:solidFill>
                <a:srgbClr val="277B55"/>
              </a:solidFill>
              <a:effectLst/>
              <a:uLnTx/>
              <a:uFillTx/>
              <a:latin typeface="Arial" panose="020F0302020204030204"/>
              <a:ea typeface="微软雅黑"/>
              <a:cs typeface="+mn-cs"/>
            </a:endParaRPr>
          </a:p>
        </p:txBody>
      </p:sp>
      <p:sp>
        <p:nvSpPr>
          <p:cNvPr id="8" name="TextBox 7">
            <a:extLst>
              <a:ext uri="{FF2B5EF4-FFF2-40B4-BE49-F238E27FC236}">
                <a16:creationId xmlns:a16="http://schemas.microsoft.com/office/drawing/2014/main" id="{FBFFBE68-B20A-A969-6B22-4CF992CA7567}"/>
              </a:ext>
            </a:extLst>
          </p:cNvPr>
          <p:cNvSpPr txBox="1"/>
          <p:nvPr/>
        </p:nvSpPr>
        <p:spPr>
          <a:xfrm>
            <a:off x="2202546" y="1308739"/>
            <a:ext cx="9087967" cy="338554"/>
          </a:xfrm>
          <a:prstGeom prst="rect">
            <a:avLst/>
          </a:prstGeom>
          <a:noFill/>
        </p:spPr>
        <p:txBody>
          <a:bodyPr wrap="square">
            <a:spAutoFit/>
          </a:bodyPr>
          <a:lstStyle/>
          <a:p>
            <a:r>
              <a:rPr lang="en-US" sz="1600" b="0" i="0" dirty="0">
                <a:solidFill>
                  <a:schemeClr val="bg1"/>
                </a:solidFill>
                <a:effectLst/>
                <a:latin typeface="Georgia" panose="02040502050405020303" pitchFamily="18" charset="0"/>
              </a:rPr>
              <a:t>Discuss the use of Computer Vision and Machine Learning techniques for disease classification.</a:t>
            </a:r>
            <a:endParaRPr lang="en-VN" sz="1600" dirty="0">
              <a:solidFill>
                <a:schemeClr val="bg1"/>
              </a:solidFill>
              <a:latin typeface="Georgia" panose="02040502050405020303" pitchFamily="18" charset="0"/>
            </a:endParaRPr>
          </a:p>
        </p:txBody>
      </p:sp>
      <p:sp>
        <p:nvSpPr>
          <p:cNvPr id="23" name="TextBox 22">
            <a:extLst>
              <a:ext uri="{FF2B5EF4-FFF2-40B4-BE49-F238E27FC236}">
                <a16:creationId xmlns:a16="http://schemas.microsoft.com/office/drawing/2014/main" id="{142EA43B-E361-F698-A7FD-D071E33803FC}"/>
              </a:ext>
            </a:extLst>
          </p:cNvPr>
          <p:cNvSpPr txBox="1"/>
          <p:nvPr/>
        </p:nvSpPr>
        <p:spPr>
          <a:xfrm>
            <a:off x="2143584" y="2225634"/>
            <a:ext cx="9036605" cy="584775"/>
          </a:xfrm>
          <a:prstGeom prst="rect">
            <a:avLst/>
          </a:prstGeom>
          <a:noFill/>
        </p:spPr>
        <p:txBody>
          <a:bodyPr wrap="square">
            <a:spAutoFit/>
          </a:bodyPr>
          <a:lstStyle/>
          <a:p>
            <a:r>
              <a:rPr lang="en-VN" sz="1600" dirty="0">
                <a:solidFill>
                  <a:schemeClr val="bg1"/>
                </a:solidFill>
                <a:latin typeface="Georgia" panose="02040502050405020303" pitchFamily="18" charset="0"/>
              </a:rPr>
              <a:t>Leaf diseases in rice, caused by pathogens like fungi, bacteria,  viruses, manifest in the form of spots, lesions, discoloration, and deformities (Fig 1.2).</a:t>
            </a:r>
          </a:p>
        </p:txBody>
      </p:sp>
      <p:sp>
        <p:nvSpPr>
          <p:cNvPr id="33" name="TextBox 32">
            <a:extLst>
              <a:ext uri="{FF2B5EF4-FFF2-40B4-BE49-F238E27FC236}">
                <a16:creationId xmlns:a16="http://schemas.microsoft.com/office/drawing/2014/main" id="{F04EE342-950C-8E61-86A6-A4429B776B1A}"/>
              </a:ext>
            </a:extLst>
          </p:cNvPr>
          <p:cNvSpPr txBox="1"/>
          <p:nvPr/>
        </p:nvSpPr>
        <p:spPr>
          <a:xfrm>
            <a:off x="2192729" y="2068988"/>
            <a:ext cx="8987460" cy="584775"/>
          </a:xfrm>
          <a:prstGeom prst="rect">
            <a:avLst/>
          </a:prstGeom>
          <a:noFill/>
        </p:spPr>
        <p:txBody>
          <a:bodyPr wrap="square">
            <a:spAutoFit/>
          </a:bodyPr>
          <a:lstStyle/>
          <a:p>
            <a:r>
              <a:rPr lang="vi-VN" sz="1600" dirty="0">
                <a:solidFill>
                  <a:schemeClr val="bg1"/>
                </a:solidFill>
                <a:latin typeface="Georgia" panose="02040502050405020303" pitchFamily="18" charset="0"/>
              </a:rPr>
              <a:t>The analysis of rice leaf diseases from images has emerged as a promising approach in plant pathology</a:t>
            </a:r>
            <a:r>
              <a:rPr lang="en-VN" sz="1600" dirty="0">
                <a:solidFill>
                  <a:schemeClr val="bg1"/>
                </a:solidFill>
                <a:latin typeface="Georgia" panose="02040502050405020303" pitchFamily="18" charset="0"/>
              </a:rPr>
              <a:t>. (Fig 2.2)</a:t>
            </a:r>
          </a:p>
        </p:txBody>
      </p:sp>
      <p:graphicFrame>
        <p:nvGraphicFramePr>
          <p:cNvPr id="9" name="Table 9">
            <a:extLst>
              <a:ext uri="{FF2B5EF4-FFF2-40B4-BE49-F238E27FC236}">
                <a16:creationId xmlns:a16="http://schemas.microsoft.com/office/drawing/2014/main" id="{15A062A2-DF63-95A0-FAD3-BD9448309AC0}"/>
              </a:ext>
            </a:extLst>
          </p:cNvPr>
          <p:cNvGraphicFramePr>
            <a:graphicFrameLocks noGrp="1"/>
          </p:cNvGraphicFramePr>
          <p:nvPr>
            <p:extLst>
              <p:ext uri="{D42A27DB-BD31-4B8C-83A1-F6EECF244321}">
                <p14:modId xmlns:p14="http://schemas.microsoft.com/office/powerpoint/2010/main" val="2281319534"/>
              </p:ext>
            </p:extLst>
          </p:nvPr>
        </p:nvGraphicFramePr>
        <p:xfrm>
          <a:off x="777617" y="2077243"/>
          <a:ext cx="10402572" cy="1630680"/>
        </p:xfrm>
        <a:graphic>
          <a:graphicData uri="http://schemas.openxmlformats.org/drawingml/2006/table">
            <a:tbl>
              <a:tblPr firstRow="1" bandRow="1">
                <a:tableStyleId>{5C22544A-7EE6-4342-B048-85BDC9FD1C3A}</a:tableStyleId>
              </a:tblPr>
              <a:tblGrid>
                <a:gridCol w="2230755">
                  <a:extLst>
                    <a:ext uri="{9D8B030D-6E8A-4147-A177-3AD203B41FA5}">
                      <a16:colId xmlns:a16="http://schemas.microsoft.com/office/drawing/2014/main" val="3495270748"/>
                    </a:ext>
                  </a:extLst>
                </a:gridCol>
                <a:gridCol w="3352241">
                  <a:extLst>
                    <a:ext uri="{9D8B030D-6E8A-4147-A177-3AD203B41FA5}">
                      <a16:colId xmlns:a16="http://schemas.microsoft.com/office/drawing/2014/main" val="2700534817"/>
                    </a:ext>
                  </a:extLst>
                </a:gridCol>
                <a:gridCol w="3918560">
                  <a:extLst>
                    <a:ext uri="{9D8B030D-6E8A-4147-A177-3AD203B41FA5}">
                      <a16:colId xmlns:a16="http://schemas.microsoft.com/office/drawing/2014/main" val="2050290666"/>
                    </a:ext>
                  </a:extLst>
                </a:gridCol>
                <a:gridCol w="901016">
                  <a:extLst>
                    <a:ext uri="{9D8B030D-6E8A-4147-A177-3AD203B41FA5}">
                      <a16:colId xmlns:a16="http://schemas.microsoft.com/office/drawing/2014/main" val="2939291873"/>
                    </a:ext>
                  </a:extLst>
                </a:gridCol>
              </a:tblGrid>
              <a:tr h="370840">
                <a:tc>
                  <a:txBody>
                    <a:bodyPr/>
                    <a:lstStyle/>
                    <a:p>
                      <a:r>
                        <a:rPr lang="en-VN" sz="1600" b="0" dirty="0">
                          <a:latin typeface="Georgia" panose="02040502050405020303" pitchFamily="18" charset="0"/>
                        </a:rPr>
                        <a:t>Author</a:t>
                      </a:r>
                    </a:p>
                  </a:txBody>
                  <a:tcPr/>
                </a:tc>
                <a:tc>
                  <a:txBody>
                    <a:bodyPr/>
                    <a:lstStyle/>
                    <a:p>
                      <a:r>
                        <a:rPr lang="en-VN" sz="1600" b="0" dirty="0">
                          <a:latin typeface="Georgia" panose="02040502050405020303" pitchFamily="18" charset="0"/>
                        </a:rPr>
                        <a:t>Methology</a:t>
                      </a:r>
                    </a:p>
                  </a:txBody>
                  <a:tcPr/>
                </a:tc>
                <a:tc>
                  <a:txBody>
                    <a:bodyPr/>
                    <a:lstStyle/>
                    <a:p>
                      <a:r>
                        <a:rPr lang="en-VN" sz="1600" b="0" dirty="0">
                          <a:latin typeface="Georgia" panose="02040502050405020303" pitchFamily="18" charset="0"/>
                        </a:rPr>
                        <a:t>Result</a:t>
                      </a:r>
                    </a:p>
                  </a:txBody>
                  <a:tcPr/>
                </a:tc>
                <a:tc>
                  <a:txBody>
                    <a:bodyPr/>
                    <a:lstStyle/>
                    <a:p>
                      <a:r>
                        <a:rPr lang="en-VN" sz="1600" b="0" dirty="0">
                          <a:latin typeface="Georgia" panose="02040502050405020303" pitchFamily="18" charset="0"/>
                        </a:rPr>
                        <a:t>Years</a:t>
                      </a:r>
                    </a:p>
                  </a:txBody>
                  <a:tcPr/>
                </a:tc>
                <a:extLst>
                  <a:ext uri="{0D108BD9-81ED-4DB2-BD59-A6C34878D82A}">
                    <a16:rowId xmlns:a16="http://schemas.microsoft.com/office/drawing/2014/main" val="2914099824"/>
                  </a:ext>
                </a:extLst>
              </a:tr>
              <a:tr h="370840">
                <a:tc>
                  <a:txBody>
                    <a:bodyPr/>
                    <a:lstStyle/>
                    <a:p>
                      <a:r>
                        <a:rPr lang="vi-VN" sz="1400" b="0" i="0" u="none" strike="noStrike" kern="1200" dirty="0">
                          <a:solidFill>
                            <a:srgbClr val="353744"/>
                          </a:solidFill>
                          <a:effectLst/>
                          <a:latin typeface="Georgia" panose="02040502050405020303" pitchFamily="18" charset="0"/>
                          <a:ea typeface="+mn-ea"/>
                          <a:cs typeface="+mn-cs"/>
                        </a:rPr>
                        <a:t>Jiang et al. </a:t>
                      </a:r>
                      <a:endParaRPr lang="en-VN" sz="1400" b="0" i="0" u="none" strike="noStrike" kern="1200" dirty="0">
                        <a:solidFill>
                          <a:srgbClr val="353744"/>
                        </a:solidFill>
                        <a:effectLst/>
                        <a:latin typeface="Georgia" panose="02040502050405020303" pitchFamily="18" charset="0"/>
                        <a:ea typeface="+mn-ea"/>
                        <a:cs typeface="+mn-cs"/>
                      </a:endParaRPr>
                    </a:p>
                  </a:txBody>
                  <a:tcPr/>
                </a:tc>
                <a:tc>
                  <a:txBody>
                    <a:bodyPr/>
                    <a:lstStyle/>
                    <a:p>
                      <a:r>
                        <a:rPr lang="vi-VN" sz="1400" b="0" i="0" u="none" strike="noStrike" kern="1200" dirty="0">
                          <a:solidFill>
                            <a:srgbClr val="353744"/>
                          </a:solidFill>
                          <a:effectLst/>
                          <a:latin typeface="Georgia" panose="02040502050405020303" pitchFamily="18" charset="0"/>
                          <a:ea typeface="+mn-ea"/>
                          <a:cs typeface="+mn-cs"/>
                        </a:rPr>
                        <a:t>Convolutional Neural Networks (CNNs) and Support Vector Machines (SVM) </a:t>
                      </a:r>
                      <a:endParaRPr lang="en-VN" sz="1400" b="0" i="0" u="none" strike="noStrike" kern="1200" dirty="0">
                        <a:solidFill>
                          <a:srgbClr val="353744"/>
                        </a:solidFill>
                        <a:effectLst/>
                        <a:latin typeface="Georgia" panose="02040502050405020303" pitchFamily="18" charset="0"/>
                        <a:ea typeface="+mn-ea"/>
                        <a:cs typeface="+mn-cs"/>
                      </a:endParaRPr>
                    </a:p>
                  </a:txBody>
                  <a:tcPr/>
                </a:tc>
                <a:tc>
                  <a:txBody>
                    <a:bodyPr/>
                    <a:lstStyle/>
                    <a:p>
                      <a:r>
                        <a:rPr lang="en-VN" sz="1400" b="0" i="0" u="none" strike="noStrike" kern="1200" dirty="0">
                          <a:solidFill>
                            <a:srgbClr val="353744"/>
                          </a:solidFill>
                          <a:effectLst/>
                          <a:latin typeface="Georgia" panose="02040502050405020303" pitchFamily="18" charset="0"/>
                          <a:ea typeface="+mn-ea"/>
                          <a:cs typeface="+mn-cs"/>
                        </a:rPr>
                        <a:t>96.80% (</a:t>
                      </a:r>
                      <a:r>
                        <a:rPr lang="en-US" sz="1400" b="0" i="0" u="none" strike="noStrike" kern="1200" dirty="0">
                          <a:solidFill>
                            <a:srgbClr val="353744"/>
                          </a:solidFill>
                          <a:effectLst/>
                          <a:latin typeface="Georgia" panose="02040502050405020303" pitchFamily="18" charset="0"/>
                          <a:ea typeface="+mn-ea"/>
                          <a:cs typeface="+mn-cs"/>
                        </a:rPr>
                        <a:t>four major rice leaf diseases)</a:t>
                      </a:r>
                      <a:endParaRPr lang="en-VN" sz="1400" b="0" i="0" u="none" strike="noStrike" kern="1200" dirty="0">
                        <a:solidFill>
                          <a:srgbClr val="353744"/>
                        </a:solidFill>
                        <a:effectLst/>
                        <a:latin typeface="Georgia" panose="02040502050405020303" pitchFamily="18" charset="0"/>
                        <a:ea typeface="+mn-ea"/>
                        <a:cs typeface="+mn-cs"/>
                      </a:endParaRPr>
                    </a:p>
                  </a:txBody>
                  <a:tcPr/>
                </a:tc>
                <a:tc>
                  <a:txBody>
                    <a:bodyPr/>
                    <a:lstStyle/>
                    <a:p>
                      <a:r>
                        <a:rPr lang="en-VN" sz="1400" b="0" i="0" u="none" strike="noStrike" kern="1200" dirty="0">
                          <a:solidFill>
                            <a:srgbClr val="353744"/>
                          </a:solidFill>
                          <a:effectLst/>
                          <a:latin typeface="Georgia" panose="02040502050405020303" pitchFamily="18" charset="0"/>
                          <a:ea typeface="+mn-ea"/>
                          <a:cs typeface="+mn-cs"/>
                        </a:rPr>
                        <a:t>2020</a:t>
                      </a:r>
                    </a:p>
                  </a:txBody>
                  <a:tcPr/>
                </a:tc>
                <a:extLst>
                  <a:ext uri="{0D108BD9-81ED-4DB2-BD59-A6C34878D82A}">
                    <a16:rowId xmlns:a16="http://schemas.microsoft.com/office/drawing/2014/main" val="999176124"/>
                  </a:ext>
                </a:extLst>
              </a:tr>
              <a:tr h="370840">
                <a:tc>
                  <a:txBody>
                    <a:bodyPr/>
                    <a:lstStyle/>
                    <a:p>
                      <a:r>
                        <a:rPr lang="en-US" sz="1400" b="0" i="0" u="none" strike="noStrike" kern="1200" dirty="0">
                          <a:solidFill>
                            <a:srgbClr val="353744"/>
                          </a:solidFill>
                          <a:effectLst/>
                          <a:latin typeface="Georgia" panose="02040502050405020303" pitchFamily="18" charset="0"/>
                          <a:ea typeface="+mn-ea"/>
                          <a:cs typeface="+mn-cs"/>
                        </a:rPr>
                        <a:t>Ghosal and Sarkar </a:t>
                      </a:r>
                      <a:endParaRPr lang="en-VN" sz="1400" b="0" i="0" u="none" strike="noStrike" kern="1200" dirty="0">
                        <a:solidFill>
                          <a:srgbClr val="353744"/>
                        </a:solidFill>
                        <a:effectLst/>
                        <a:latin typeface="Georgia" panose="02040502050405020303" pitchFamily="18" charset="0"/>
                        <a:ea typeface="+mn-ea"/>
                        <a:cs typeface="+mn-cs"/>
                      </a:endParaRPr>
                    </a:p>
                  </a:txBody>
                  <a:tcPr/>
                </a:tc>
                <a:tc>
                  <a:txBody>
                    <a:bodyPr/>
                    <a:lstStyle/>
                    <a:p>
                      <a:r>
                        <a:rPr lang="en-US" sz="1400" b="0" i="0" u="none" strike="noStrike" kern="1200" dirty="0">
                          <a:solidFill>
                            <a:srgbClr val="353744"/>
                          </a:solidFill>
                          <a:effectLst/>
                          <a:latin typeface="Georgia" panose="02040502050405020303" pitchFamily="18" charset="0"/>
                          <a:ea typeface="+mn-ea"/>
                          <a:cs typeface="+mn-cs"/>
                        </a:rPr>
                        <a:t>CNNs and transfer learning techniques</a:t>
                      </a:r>
                      <a:endParaRPr lang="en-VN" sz="1400" b="0" i="0" u="none" strike="noStrike" kern="1200" dirty="0">
                        <a:solidFill>
                          <a:srgbClr val="353744"/>
                        </a:solidFill>
                        <a:effectLst/>
                        <a:latin typeface="Georgia" panose="02040502050405020303" pitchFamily="18" charset="0"/>
                        <a:ea typeface="+mn-ea"/>
                        <a:cs typeface="+mn-cs"/>
                      </a:endParaRPr>
                    </a:p>
                  </a:txBody>
                  <a:tcPr/>
                </a:tc>
                <a:tc>
                  <a:txBody>
                    <a:bodyPr/>
                    <a:lstStyle/>
                    <a:p>
                      <a:r>
                        <a:rPr lang="en-VN" sz="1400" b="0" i="0" u="none" strike="noStrike" kern="1200" dirty="0">
                          <a:solidFill>
                            <a:srgbClr val="353744"/>
                          </a:solidFill>
                          <a:effectLst/>
                          <a:latin typeface="Georgia" panose="02040502050405020303" pitchFamily="18" charset="0"/>
                          <a:ea typeface="+mn-ea"/>
                          <a:cs typeface="+mn-cs"/>
                        </a:rPr>
                        <a:t>92.40% ( four option and more)</a:t>
                      </a:r>
                    </a:p>
                  </a:txBody>
                  <a:tcPr/>
                </a:tc>
                <a:tc>
                  <a:txBody>
                    <a:bodyPr/>
                    <a:lstStyle/>
                    <a:p>
                      <a:r>
                        <a:rPr lang="en-VN" sz="1400" b="0" i="0" u="none" strike="noStrike" kern="1200" dirty="0">
                          <a:solidFill>
                            <a:srgbClr val="353744"/>
                          </a:solidFill>
                          <a:effectLst/>
                          <a:latin typeface="Georgia" panose="02040502050405020303" pitchFamily="18" charset="0"/>
                          <a:ea typeface="+mn-ea"/>
                          <a:cs typeface="+mn-cs"/>
                        </a:rPr>
                        <a:t>2020</a:t>
                      </a:r>
                    </a:p>
                  </a:txBody>
                  <a:tcPr/>
                </a:tc>
                <a:extLst>
                  <a:ext uri="{0D108BD9-81ED-4DB2-BD59-A6C34878D82A}">
                    <a16:rowId xmlns:a16="http://schemas.microsoft.com/office/drawing/2014/main" val="1627310555"/>
                  </a:ext>
                </a:extLst>
              </a:tr>
              <a:tr h="370840">
                <a:tc>
                  <a:txBody>
                    <a:bodyPr/>
                    <a:lstStyle/>
                    <a:p>
                      <a:r>
                        <a:rPr lang="en-US" sz="1400" b="0" i="0" u="none" strike="noStrike" kern="1200" dirty="0" err="1">
                          <a:solidFill>
                            <a:srgbClr val="353744"/>
                          </a:solidFill>
                          <a:effectLst/>
                          <a:latin typeface="Georgia" panose="02040502050405020303" pitchFamily="18" charset="0"/>
                          <a:ea typeface="+mn-ea"/>
                          <a:cs typeface="+mn-cs"/>
                        </a:rPr>
                        <a:t>Mekha</a:t>
                      </a:r>
                      <a:r>
                        <a:rPr lang="en-US" sz="1400" b="0" i="0" u="none" strike="noStrike" kern="1200" dirty="0">
                          <a:solidFill>
                            <a:srgbClr val="353744"/>
                          </a:solidFill>
                          <a:effectLst/>
                          <a:latin typeface="Georgia" panose="02040502050405020303" pitchFamily="18" charset="0"/>
                          <a:ea typeface="+mn-ea"/>
                          <a:cs typeface="+mn-cs"/>
                        </a:rPr>
                        <a:t> and </a:t>
                      </a:r>
                      <a:r>
                        <a:rPr lang="en-US" sz="1400" b="0" i="0" u="none" strike="noStrike" kern="1200" dirty="0" err="1">
                          <a:solidFill>
                            <a:srgbClr val="353744"/>
                          </a:solidFill>
                          <a:effectLst/>
                          <a:latin typeface="Georgia" panose="02040502050405020303" pitchFamily="18" charset="0"/>
                          <a:ea typeface="+mn-ea"/>
                          <a:cs typeface="+mn-cs"/>
                        </a:rPr>
                        <a:t>Teeyasuksaet</a:t>
                      </a:r>
                      <a:r>
                        <a:rPr lang="en-US" sz="1400" b="0" i="0" u="none" strike="noStrike" kern="1200" dirty="0">
                          <a:solidFill>
                            <a:srgbClr val="353744"/>
                          </a:solidFill>
                          <a:effectLst/>
                          <a:latin typeface="Georgia" panose="02040502050405020303" pitchFamily="18" charset="0"/>
                          <a:ea typeface="+mn-ea"/>
                          <a:cs typeface="+mn-cs"/>
                        </a:rPr>
                        <a:t> </a:t>
                      </a:r>
                      <a:endParaRPr lang="en-VN" sz="1400" b="0" i="0" u="none" strike="noStrike" kern="1200" dirty="0">
                        <a:solidFill>
                          <a:srgbClr val="353744"/>
                        </a:solidFill>
                        <a:effectLst/>
                        <a:latin typeface="Georgia" panose="02040502050405020303" pitchFamily="18" charset="0"/>
                        <a:ea typeface="+mn-ea"/>
                        <a:cs typeface="+mn-cs"/>
                      </a:endParaRPr>
                    </a:p>
                  </a:txBody>
                  <a:tcPr/>
                </a:tc>
                <a:tc>
                  <a:txBody>
                    <a:bodyPr/>
                    <a:lstStyle/>
                    <a:p>
                      <a:r>
                        <a:rPr lang="en-US" sz="1400" b="0" i="0" u="none" strike="noStrike" kern="1200" dirty="0">
                          <a:solidFill>
                            <a:srgbClr val="353744"/>
                          </a:solidFill>
                          <a:effectLst/>
                          <a:latin typeface="Georgia" panose="02040502050405020303" pitchFamily="18" charset="0"/>
                          <a:ea typeface="+mn-ea"/>
                          <a:cs typeface="+mn-cs"/>
                        </a:rPr>
                        <a:t>The random forest algorithm</a:t>
                      </a:r>
                      <a:endParaRPr lang="en-VN" sz="1400" b="0" i="0" u="none" strike="noStrike" kern="1200" dirty="0">
                        <a:solidFill>
                          <a:srgbClr val="353744"/>
                        </a:solidFill>
                        <a:effectLst/>
                        <a:latin typeface="Georgia" panose="02040502050405020303" pitchFamily="18" charset="0"/>
                        <a:ea typeface="+mn-ea"/>
                        <a:cs typeface="+mn-cs"/>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i="0" u="none" strike="noStrike" kern="1200" dirty="0">
                          <a:solidFill>
                            <a:srgbClr val="353744"/>
                          </a:solidFill>
                          <a:effectLst/>
                          <a:latin typeface="Georgia" panose="02040502050405020303" pitchFamily="18" charset="0"/>
                          <a:ea typeface="+mn-ea"/>
                          <a:cs typeface="+mn-cs"/>
                        </a:rPr>
                        <a:t>69.44% </a:t>
                      </a:r>
                    </a:p>
                  </a:txBody>
                  <a:tcPr/>
                </a:tc>
                <a:tc>
                  <a:txBody>
                    <a:bodyPr/>
                    <a:lstStyle/>
                    <a:p>
                      <a:r>
                        <a:rPr lang="en-VN" sz="1400" b="0" i="0" u="none" strike="noStrike" kern="1200" dirty="0">
                          <a:solidFill>
                            <a:srgbClr val="353744"/>
                          </a:solidFill>
                          <a:effectLst/>
                          <a:latin typeface="Georgia" panose="02040502050405020303" pitchFamily="18" charset="0"/>
                          <a:ea typeface="+mn-ea"/>
                          <a:cs typeface="+mn-cs"/>
                        </a:rPr>
                        <a:t>2021</a:t>
                      </a:r>
                    </a:p>
                  </a:txBody>
                  <a:tcPr/>
                </a:tc>
                <a:extLst>
                  <a:ext uri="{0D108BD9-81ED-4DB2-BD59-A6C34878D82A}">
                    <a16:rowId xmlns:a16="http://schemas.microsoft.com/office/drawing/2014/main" val="365705560"/>
                  </a:ext>
                </a:extLst>
              </a:tr>
            </a:tbl>
          </a:graphicData>
        </a:graphic>
      </p:graphicFrame>
      <p:pic>
        <p:nvPicPr>
          <p:cNvPr id="10" name="Picture 9">
            <a:extLst>
              <a:ext uri="{FF2B5EF4-FFF2-40B4-BE49-F238E27FC236}">
                <a16:creationId xmlns:a16="http://schemas.microsoft.com/office/drawing/2014/main" id="{5A6AA934-48D6-E254-A730-390C5F26D49C}"/>
              </a:ext>
            </a:extLst>
          </p:cNvPr>
          <p:cNvPicPr>
            <a:picLocks noChangeAspect="1"/>
          </p:cNvPicPr>
          <p:nvPr/>
        </p:nvPicPr>
        <p:blipFill>
          <a:blip r:embed="rId5"/>
          <a:stretch>
            <a:fillRect/>
          </a:stretch>
        </p:blipFill>
        <p:spPr>
          <a:xfrm>
            <a:off x="777617" y="3788032"/>
            <a:ext cx="7012913" cy="2273373"/>
          </a:xfrm>
          <a:prstGeom prst="rect">
            <a:avLst/>
          </a:prstGeom>
        </p:spPr>
      </p:pic>
      <p:sp>
        <p:nvSpPr>
          <p:cNvPr id="16" name="PA-1167">
            <a:extLst>
              <a:ext uri="{FF2B5EF4-FFF2-40B4-BE49-F238E27FC236}">
                <a16:creationId xmlns:a16="http://schemas.microsoft.com/office/drawing/2014/main" id="{73844418-F7D7-0694-6B1E-760FC960B1B8}"/>
              </a:ext>
            </a:extLst>
          </p:cNvPr>
          <p:cNvSpPr/>
          <p:nvPr>
            <p:custDataLst>
              <p:tags r:id="rId2"/>
            </p:custDataLst>
          </p:nvPr>
        </p:nvSpPr>
        <p:spPr bwMode="auto">
          <a:xfrm>
            <a:off x="1542782" y="6141514"/>
            <a:ext cx="4628561" cy="436245"/>
          </a:xfrm>
          <a:prstGeom prst="roundRect">
            <a:avLst>
              <a:gd name="adj" fmla="val 50000"/>
            </a:avLst>
          </a:prstGeom>
          <a:solidFill>
            <a:schemeClr val="accent1"/>
          </a:solidFill>
          <a:ln w="12700" cap="flat" cmpd="sng" algn="ctr">
            <a:noFill/>
            <a:prstDash val="solid"/>
            <a:miter lim="800000"/>
          </a:ln>
          <a:effectLst/>
        </p:spPr>
        <p:txBody>
          <a:bodyPr rtlCol="0" anchor="ctr"/>
          <a:lstStyle/>
          <a:p>
            <a:r>
              <a:rPr lang="en-US" sz="1400" dirty="0">
                <a:solidFill>
                  <a:schemeClr val="bg1"/>
                </a:solidFill>
                <a:latin typeface="Georgia" panose="02040502050405020303" pitchFamily="18" charset="0"/>
              </a:rPr>
              <a:t>Fig 3.1. Another result from </a:t>
            </a:r>
            <a:r>
              <a:rPr lang="en-US" sz="1400" dirty="0" err="1">
                <a:solidFill>
                  <a:schemeClr val="bg1"/>
                </a:solidFill>
                <a:latin typeface="Georgia" panose="02040502050405020303" pitchFamily="18" charset="0"/>
              </a:rPr>
              <a:t>Mekha</a:t>
            </a:r>
            <a:r>
              <a:rPr lang="en-US" sz="1400" dirty="0">
                <a:solidFill>
                  <a:schemeClr val="bg1"/>
                </a:solidFill>
                <a:latin typeface="Georgia" panose="02040502050405020303" pitchFamily="18" charset="0"/>
              </a:rPr>
              <a:t> and </a:t>
            </a:r>
            <a:r>
              <a:rPr lang="en-US" sz="1400" dirty="0" err="1">
                <a:solidFill>
                  <a:schemeClr val="bg1"/>
                </a:solidFill>
                <a:latin typeface="Georgia" panose="02040502050405020303" pitchFamily="18" charset="0"/>
              </a:rPr>
              <a:t>Teeyasuksaet</a:t>
            </a:r>
            <a:endParaRPr lang="en-VN" sz="1400" dirty="0">
              <a:solidFill>
                <a:schemeClr val="bg1"/>
              </a:solidFill>
              <a:latin typeface="Georgia" panose="02040502050405020303" pitchFamily="18" charset="0"/>
            </a:endParaRPr>
          </a:p>
        </p:txBody>
      </p:sp>
      <p:pic>
        <p:nvPicPr>
          <p:cNvPr id="18" name="图片 2">
            <a:extLst>
              <a:ext uri="{FF2B5EF4-FFF2-40B4-BE49-F238E27FC236}">
                <a16:creationId xmlns:a16="http://schemas.microsoft.com/office/drawing/2014/main" id="{0ABC1D81-09DE-8D86-B804-192C37FC5F19}"/>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8122727" y="3525640"/>
            <a:ext cx="3167786" cy="2933136"/>
          </a:xfrm>
          <a:prstGeom prst="rect">
            <a:avLst/>
          </a:prstGeom>
        </p:spPr>
      </p:pic>
    </p:spTree>
    <p:custDataLst>
      <p:tags r:id="rId1"/>
    </p:custDataLst>
    <p:extLst>
      <p:ext uri="{BB962C8B-B14F-4D97-AF65-F5344CB8AC3E}">
        <p14:creationId xmlns:p14="http://schemas.microsoft.com/office/powerpoint/2010/main" val="1203196899"/>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50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fill="hold"/>
                                        <p:tgtEl>
                                          <p:spTgt spid="9"/>
                                        </p:tgtEl>
                                        <p:attrNameLst>
                                          <p:attrName>ppt_x</p:attrName>
                                        </p:attrNameLst>
                                      </p:cBhvr>
                                      <p:tavLst>
                                        <p:tav tm="0">
                                          <p:val>
                                            <p:strVal val="#ppt_x"/>
                                          </p:val>
                                        </p:tav>
                                        <p:tav tm="100000">
                                          <p:val>
                                            <p:strVal val="#ppt_x"/>
                                          </p:val>
                                        </p:tav>
                                      </p:tavLst>
                                    </p:anim>
                                    <p:anim calcmode="lin" valueType="num">
                                      <p:cBhvr additive="base">
                                        <p:cTn id="1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ppt_x"/>
                                          </p:val>
                                        </p:tav>
                                        <p:tav tm="100000">
                                          <p:val>
                                            <p:strVal val="#ppt_x"/>
                                          </p:val>
                                        </p:tav>
                                      </p:tavLst>
                                    </p:anim>
                                    <p:anim calcmode="lin" valueType="num">
                                      <p:cBhvr additive="base">
                                        <p:cTn id="19" dur="500" fill="hold"/>
                                        <p:tgtEl>
                                          <p:spTgt spid="10"/>
                                        </p:tgtEl>
                                        <p:attrNameLst>
                                          <p:attrName>ppt_y</p:attrName>
                                        </p:attrNameLst>
                                      </p:cBhvr>
                                      <p:tavLst>
                                        <p:tav tm="0">
                                          <p:val>
                                            <p:strVal val="1+#ppt_h/2"/>
                                          </p:val>
                                        </p:tav>
                                        <p:tav tm="100000">
                                          <p:val>
                                            <p:strVal val="#ppt_y"/>
                                          </p:val>
                                        </p:tav>
                                      </p:tavLst>
                                    </p:anim>
                                  </p:childTnLst>
                                </p:cTn>
                              </p:par>
                            </p:childTnLst>
                          </p:cTn>
                        </p:par>
                        <p:par>
                          <p:cTn id="20" fill="hold">
                            <p:stCondLst>
                              <p:cond delay="500"/>
                            </p:stCondLst>
                            <p:childTnLst>
                              <p:par>
                                <p:cTn id="21" presetID="47" presetClass="entr" presetSubtype="0" fill="hold" grpId="0" nodeType="after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anim calcmode="lin" valueType="num">
                                      <p:cBhvr>
                                        <p:cTn id="24" dur="500" fill="hold"/>
                                        <p:tgtEl>
                                          <p:spTgt spid="16"/>
                                        </p:tgtEl>
                                        <p:attrNameLst>
                                          <p:attrName>ppt_x</p:attrName>
                                        </p:attrNameLst>
                                      </p:cBhvr>
                                      <p:tavLst>
                                        <p:tav tm="0">
                                          <p:val>
                                            <p:strVal val="#ppt_x"/>
                                          </p:val>
                                        </p:tav>
                                        <p:tav tm="100000">
                                          <p:val>
                                            <p:strVal val="#ppt_x"/>
                                          </p:val>
                                        </p:tav>
                                      </p:tavLst>
                                    </p:anim>
                                    <p:anim calcmode="lin" valueType="num">
                                      <p:cBhvr>
                                        <p:cTn id="25" dur="500" fill="hold"/>
                                        <p:tgtEl>
                                          <p:spTgt spid="16"/>
                                        </p:tgtEl>
                                        <p:attrNameLst>
                                          <p:attrName>ppt_y</p:attrName>
                                        </p:attrNameLst>
                                      </p:cBhvr>
                                      <p:tavLst>
                                        <p:tav tm="0">
                                          <p:val>
                                            <p:strVal val="#ppt_y-.1"/>
                                          </p:val>
                                        </p:tav>
                                        <p:tav tm="100000">
                                          <p:val>
                                            <p:strVal val="#ppt_y"/>
                                          </p:val>
                                        </p:tav>
                                      </p:tavLst>
                                    </p:anim>
                                  </p:childTnLst>
                                </p:cTn>
                              </p:par>
                            </p:childTnLst>
                          </p:cTn>
                        </p:par>
                        <p:par>
                          <p:cTn id="26" fill="hold">
                            <p:stCondLst>
                              <p:cond delay="1000"/>
                            </p:stCondLst>
                            <p:childTnLst>
                              <p:par>
                                <p:cTn id="27" presetID="22" presetClass="entr" presetSubtype="4" fill="hold" nodeType="after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wipe(down)">
                                      <p:cBhvr>
                                        <p:cTn id="2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userDrawn="1"/>
        </p:nvSpPr>
        <p:spPr>
          <a:xfrm>
            <a:off x="2472260" y="455653"/>
            <a:ext cx="6372257" cy="3231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a:p>
        </p:txBody>
      </p:sp>
      <p:sp>
        <p:nvSpPr>
          <p:cNvPr id="12" name="矩形: 圆角 11"/>
          <p:cNvSpPr/>
          <p:nvPr userDrawn="1"/>
        </p:nvSpPr>
        <p:spPr>
          <a:xfrm>
            <a:off x="941979" y="388288"/>
            <a:ext cx="1201606" cy="368382"/>
          </a:xfrm>
          <a:prstGeom prst="round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vi-VN" altLang="zh-CN" sz="1800" b="0" i="0" u="none" strike="noStrike" kern="120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rPr>
              <a:t>3</a:t>
            </a:r>
            <a:endParaRPr kumimoji="0" lang="zh-CN" altLang="en-US" sz="1800" b="0" i="0" u="none" strike="noStrike" kern="120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sp>
        <p:nvSpPr>
          <p:cNvPr id="13" name="矩形 12"/>
          <p:cNvSpPr/>
          <p:nvPr userDrawn="1"/>
        </p:nvSpPr>
        <p:spPr>
          <a:xfrm>
            <a:off x="1040024" y="309449"/>
            <a:ext cx="1455255" cy="414985"/>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
                <a:prstClr val="white"/>
              </a:buClr>
              <a:buSzTx/>
              <a:buFontTx/>
              <a:buNone/>
              <a:defRPr/>
            </a:pPr>
            <a:endParaRPr/>
          </a:p>
        </p:txBody>
      </p:sp>
      <p:sp>
        <p:nvSpPr>
          <p:cNvPr id="14" name="箭头: V 形 13"/>
          <p:cNvSpPr/>
          <p:nvPr userDrawn="1"/>
        </p:nvSpPr>
        <p:spPr>
          <a:xfrm>
            <a:off x="2287000" y="440965"/>
            <a:ext cx="202549" cy="263027"/>
          </a:xfrm>
          <a:prstGeom prst="chevron">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nvGrpSpPr>
          <p:cNvPr id="15" name="组合 14">
            <a:extLst>
              <a:ext uri="{FF2B5EF4-FFF2-40B4-BE49-F238E27FC236}">
                <a16:creationId xmlns:a16="http://schemas.microsoft.com/office/drawing/2014/main" id="{2B293C26-1ED2-C0C9-7A5A-9535B0303E1A}"/>
              </a:ext>
            </a:extLst>
          </p:cNvPr>
          <p:cNvGrpSpPr/>
          <p:nvPr/>
        </p:nvGrpSpPr>
        <p:grpSpPr>
          <a:xfrm>
            <a:off x="648122" y="1054789"/>
            <a:ext cx="10895755" cy="885190"/>
            <a:chOff x="644313" y="1577975"/>
            <a:chExt cx="10895755" cy="885190"/>
          </a:xfrm>
        </p:grpSpPr>
        <p:grpSp>
          <p:nvGrpSpPr>
            <p:cNvPr id="4" name="组合 3">
              <a:extLst>
                <a:ext uri="{FF2B5EF4-FFF2-40B4-BE49-F238E27FC236}">
                  <a16:creationId xmlns:a16="http://schemas.microsoft.com/office/drawing/2014/main" id="{3054B37F-9CA7-1ADC-4EA3-446A925171E6}"/>
                </a:ext>
              </a:extLst>
            </p:cNvPr>
            <p:cNvGrpSpPr/>
            <p:nvPr/>
          </p:nvGrpSpPr>
          <p:grpSpPr>
            <a:xfrm>
              <a:off x="1938868" y="1577975"/>
              <a:ext cx="9601200" cy="876935"/>
              <a:chOff x="1473200" y="1577975"/>
              <a:chExt cx="9601200" cy="876935"/>
            </a:xfrm>
          </p:grpSpPr>
          <p:sp>
            <p:nvSpPr>
              <p:cNvPr id="2" name="平行四边形 1"/>
              <p:cNvSpPr/>
              <p:nvPr/>
            </p:nvSpPr>
            <p:spPr>
              <a:xfrm>
                <a:off x="1473200" y="1577975"/>
                <a:ext cx="9601200" cy="876935"/>
              </a:xfrm>
              <a:prstGeom prst="parallelogram">
                <a:avLst/>
              </a:prstGeom>
              <a:solidFill>
                <a:schemeClr val="accent1"/>
              </a:solidFill>
              <a:ln w="12700" cap="flat" cmpd="sng" algn="ctr">
                <a:noFill/>
                <a:prstDash val="solid"/>
                <a:miter lim="800000"/>
              </a:ln>
              <a:effectLst/>
            </p:spPr>
            <p:txBody>
              <a:bodyPr rtlCol="0" anchor="ctr"/>
              <a:lstStyle/>
              <a:p>
                <a:pPr marL="0" marR="0" lvl="0" indent="0" algn="ctr" defTabSz="456565" rtl="0" eaLnBrk="0" fontAlgn="base" latinLnBrk="0" hangingPunct="0">
                  <a:lnSpc>
                    <a:spcPct val="100000"/>
                  </a:lnSpc>
                  <a:spcBef>
                    <a:spcPct val="0"/>
                  </a:spcBef>
                  <a:spcAft>
                    <a:spcPct val="0"/>
                  </a:spcAft>
                  <a:buClrTx/>
                  <a:buSzTx/>
                  <a:buFontTx/>
                  <a:buNone/>
                  <a:defRPr/>
                </a:pPr>
                <a:endParaRPr kumimoji="0" lang="zh-CN" altLang="en-US" sz="18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sp>
            <p:nvSpPr>
              <p:cNvPr id="6" name="文本框 5"/>
              <p:cNvSpPr txBox="1"/>
              <p:nvPr/>
            </p:nvSpPr>
            <p:spPr>
              <a:xfrm>
                <a:off x="2012315" y="1586230"/>
                <a:ext cx="8893175" cy="82994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2400" b="0" i="0" u="none" strike="noStrike" kern="1200" cap="none" spc="0" normalizeH="0" baseline="0" noProof="0" dirty="0">
                  <a:ln w="19050">
                    <a:noFill/>
                  </a:ln>
                  <a:solidFill>
                    <a:schemeClr val="bg1"/>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sp>
          <p:nvSpPr>
            <p:cNvPr id="17" name="平行四边形 16">
              <a:extLst>
                <a:ext uri="{FF2B5EF4-FFF2-40B4-BE49-F238E27FC236}">
                  <a16:creationId xmlns:a16="http://schemas.microsoft.com/office/drawing/2014/main" id="{56ECA606-0EF0-7B6F-ACC7-B5D2C1446266}"/>
                </a:ext>
              </a:extLst>
            </p:cNvPr>
            <p:cNvSpPr/>
            <p:nvPr/>
          </p:nvSpPr>
          <p:spPr>
            <a:xfrm>
              <a:off x="644313" y="1586230"/>
              <a:ext cx="1413087" cy="876935"/>
            </a:xfrm>
            <a:prstGeom prst="parallelogram">
              <a:avLst/>
            </a:prstGeom>
            <a:solidFill>
              <a:schemeClr val="accent1"/>
            </a:solidFill>
            <a:ln w="12700" cap="flat" cmpd="sng" algn="ctr">
              <a:noFill/>
              <a:prstDash val="solid"/>
              <a:miter lim="800000"/>
            </a:ln>
            <a:effectLst/>
          </p:spPr>
          <p:txBody>
            <a:bodyPr rtlCol="0" anchor="ctr"/>
            <a:lstStyle/>
            <a:p>
              <a:pPr marR="0" lvl="0" algn="ctr" defTabSz="456565" rtl="0" eaLnBrk="0" fontAlgn="base" latinLnBrk="0" hangingPunct="0">
                <a:lnSpc>
                  <a:spcPct val="100000"/>
                </a:lnSpc>
                <a:spcBef>
                  <a:spcPct val="0"/>
                </a:spcBef>
                <a:spcAft>
                  <a:spcPct val="0"/>
                </a:spcAft>
                <a:buClrTx/>
                <a:buSzTx/>
                <a:defRPr/>
              </a:pPr>
              <a:r>
                <a:rPr lang="vi-VN" altLang="zh-CN" sz="1600" kern="0" dirty="0">
                  <a:solidFill>
                    <a:prstClr val="white"/>
                  </a:solidFill>
                  <a:latin typeface="字魂160号-檀宋" panose="00000500000000000000" pitchFamily="2" charset="-122"/>
                  <a:ea typeface="字魂160号-檀宋" panose="00000500000000000000" pitchFamily="2" charset="-122"/>
                  <a:cs typeface="+mn-ea"/>
                  <a:sym typeface="字魂160号-檀宋" panose="00000500000000000000" pitchFamily="2" charset="-122"/>
                </a:rPr>
                <a:t>3.2</a:t>
              </a:r>
              <a:endParaRPr kumimoji="0" lang="zh-CN" altLang="en-US" sz="1600" b="0" i="0" u="none" strike="noStrike" kern="0" cap="none" spc="0" normalizeH="0" baseline="0" noProof="0" dirty="0">
                <a:ln>
                  <a:noFill/>
                </a:ln>
                <a:solidFill>
                  <a:prstClr val="white"/>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grpSp>
      <p:sp>
        <p:nvSpPr>
          <p:cNvPr id="3" name="TextBox 2">
            <a:extLst>
              <a:ext uri="{FF2B5EF4-FFF2-40B4-BE49-F238E27FC236}">
                <a16:creationId xmlns:a16="http://schemas.microsoft.com/office/drawing/2014/main" id="{597658F2-5AE2-2D29-196B-0BAE29D1FF13}"/>
              </a:ext>
            </a:extLst>
          </p:cNvPr>
          <p:cNvSpPr txBox="1"/>
          <p:nvPr/>
        </p:nvSpPr>
        <p:spPr>
          <a:xfrm>
            <a:off x="2489549" y="399224"/>
            <a:ext cx="9312810" cy="338554"/>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277B55"/>
                </a:solidFill>
                <a:effectLst/>
                <a:uLnTx/>
                <a:uFillTx/>
                <a:latin typeface="Georgia" panose="02040502050405020303" pitchFamily="18" charset="0"/>
                <a:ea typeface="微软雅黑"/>
                <a:cs typeface="+mn-cs"/>
              </a:rPr>
              <a:t>Machine Learning and Computer Vision techniques accurately classify rice diseases using leaf images</a:t>
            </a:r>
            <a:endParaRPr kumimoji="0" lang="en-VN" sz="2800" b="0" i="0" u="none" strike="noStrike" kern="1200" cap="none" spc="0" normalizeH="0" baseline="0" noProof="0" dirty="0">
              <a:ln>
                <a:noFill/>
              </a:ln>
              <a:solidFill>
                <a:srgbClr val="277B55"/>
              </a:solidFill>
              <a:effectLst/>
              <a:uLnTx/>
              <a:uFillTx/>
              <a:latin typeface="Arial" panose="020F0302020204030204"/>
              <a:ea typeface="微软雅黑"/>
              <a:cs typeface="+mn-cs"/>
            </a:endParaRPr>
          </a:p>
        </p:txBody>
      </p:sp>
      <p:sp>
        <p:nvSpPr>
          <p:cNvPr id="8" name="TextBox 7">
            <a:extLst>
              <a:ext uri="{FF2B5EF4-FFF2-40B4-BE49-F238E27FC236}">
                <a16:creationId xmlns:a16="http://schemas.microsoft.com/office/drawing/2014/main" id="{FBFFBE68-B20A-A969-6B22-4CF992CA7567}"/>
              </a:ext>
            </a:extLst>
          </p:cNvPr>
          <p:cNvSpPr txBox="1"/>
          <p:nvPr/>
        </p:nvSpPr>
        <p:spPr>
          <a:xfrm>
            <a:off x="2202546" y="1308739"/>
            <a:ext cx="9087967" cy="338554"/>
          </a:xfrm>
          <a:prstGeom prst="rect">
            <a:avLst/>
          </a:prstGeom>
          <a:noFill/>
        </p:spPr>
        <p:txBody>
          <a:bodyPr wrap="square">
            <a:spAutoFit/>
          </a:bodyPr>
          <a:lstStyle/>
          <a:p>
            <a:r>
              <a:rPr lang="en-US" sz="1600" b="0" i="0" dirty="0">
                <a:solidFill>
                  <a:schemeClr val="bg1"/>
                </a:solidFill>
                <a:effectLst/>
                <a:latin typeface="Georgia" panose="02040502050405020303" pitchFamily="18" charset="0"/>
              </a:rPr>
              <a:t>New method for rice disease identification based on Deep Learning and Computer Vision</a:t>
            </a:r>
            <a:endParaRPr lang="en-VN" sz="1600" dirty="0">
              <a:solidFill>
                <a:schemeClr val="bg1"/>
              </a:solidFill>
              <a:latin typeface="Georgia" panose="02040502050405020303" pitchFamily="18" charset="0"/>
            </a:endParaRPr>
          </a:p>
        </p:txBody>
      </p:sp>
      <p:sp>
        <p:nvSpPr>
          <p:cNvPr id="23" name="TextBox 22">
            <a:extLst>
              <a:ext uri="{FF2B5EF4-FFF2-40B4-BE49-F238E27FC236}">
                <a16:creationId xmlns:a16="http://schemas.microsoft.com/office/drawing/2014/main" id="{142EA43B-E361-F698-A7FD-D071E33803FC}"/>
              </a:ext>
            </a:extLst>
          </p:cNvPr>
          <p:cNvSpPr txBox="1"/>
          <p:nvPr/>
        </p:nvSpPr>
        <p:spPr>
          <a:xfrm>
            <a:off x="2143584" y="2225634"/>
            <a:ext cx="9036605" cy="584775"/>
          </a:xfrm>
          <a:prstGeom prst="rect">
            <a:avLst/>
          </a:prstGeom>
          <a:noFill/>
        </p:spPr>
        <p:txBody>
          <a:bodyPr wrap="square">
            <a:spAutoFit/>
          </a:bodyPr>
          <a:lstStyle/>
          <a:p>
            <a:r>
              <a:rPr lang="en-VN" sz="1600" dirty="0">
                <a:solidFill>
                  <a:schemeClr val="bg1"/>
                </a:solidFill>
                <a:latin typeface="Georgia" panose="02040502050405020303" pitchFamily="18" charset="0"/>
              </a:rPr>
              <a:t>Leaf diseases in rice, caused by pathogens like fungi, bacteria,  viruses, manifest in the form of spots, lesions, discoloration, and deformities (Fig 1.2).</a:t>
            </a:r>
          </a:p>
        </p:txBody>
      </p:sp>
      <p:sp>
        <p:nvSpPr>
          <p:cNvPr id="33" name="TextBox 32">
            <a:extLst>
              <a:ext uri="{FF2B5EF4-FFF2-40B4-BE49-F238E27FC236}">
                <a16:creationId xmlns:a16="http://schemas.microsoft.com/office/drawing/2014/main" id="{F04EE342-950C-8E61-86A6-A4429B776B1A}"/>
              </a:ext>
            </a:extLst>
          </p:cNvPr>
          <p:cNvSpPr txBox="1"/>
          <p:nvPr/>
        </p:nvSpPr>
        <p:spPr>
          <a:xfrm>
            <a:off x="2192729" y="2068988"/>
            <a:ext cx="8987460" cy="584775"/>
          </a:xfrm>
          <a:prstGeom prst="rect">
            <a:avLst/>
          </a:prstGeom>
          <a:noFill/>
        </p:spPr>
        <p:txBody>
          <a:bodyPr wrap="square">
            <a:spAutoFit/>
          </a:bodyPr>
          <a:lstStyle/>
          <a:p>
            <a:r>
              <a:rPr lang="vi-VN" sz="1600" dirty="0">
                <a:solidFill>
                  <a:schemeClr val="bg1"/>
                </a:solidFill>
                <a:latin typeface="Georgia" panose="02040502050405020303" pitchFamily="18" charset="0"/>
              </a:rPr>
              <a:t>The analysis of rice leaf diseases from images has emerged as a promising approach in plant pathology</a:t>
            </a:r>
            <a:r>
              <a:rPr lang="en-VN" sz="1600" dirty="0">
                <a:solidFill>
                  <a:schemeClr val="bg1"/>
                </a:solidFill>
                <a:latin typeface="Georgia" panose="02040502050405020303" pitchFamily="18" charset="0"/>
              </a:rPr>
              <a:t>. (Fig 2.2)</a:t>
            </a:r>
          </a:p>
        </p:txBody>
      </p:sp>
      <p:sp>
        <p:nvSpPr>
          <p:cNvPr id="26" name="PA-1167">
            <a:extLst>
              <a:ext uri="{FF2B5EF4-FFF2-40B4-BE49-F238E27FC236}">
                <a16:creationId xmlns:a16="http://schemas.microsoft.com/office/drawing/2014/main" id="{95AD002A-9EF3-D279-38EF-43986813BDF1}"/>
              </a:ext>
            </a:extLst>
          </p:cNvPr>
          <p:cNvSpPr/>
          <p:nvPr>
            <p:custDataLst>
              <p:tags r:id="rId2"/>
            </p:custDataLst>
          </p:nvPr>
        </p:nvSpPr>
        <p:spPr bwMode="auto">
          <a:xfrm>
            <a:off x="1942677" y="2126513"/>
            <a:ext cx="9601200" cy="436245"/>
          </a:xfrm>
          <a:prstGeom prst="roundRect">
            <a:avLst>
              <a:gd name="adj" fmla="val 50000"/>
            </a:avLst>
          </a:prstGeom>
          <a:solidFill>
            <a:schemeClr val="accent1"/>
          </a:solidFill>
          <a:ln w="12700" cap="flat" cmpd="sng" algn="ctr">
            <a:noFill/>
            <a:prstDash val="solid"/>
            <a:miter lim="800000"/>
          </a:ln>
          <a:effectLst/>
        </p:spPr>
        <p:txBody>
          <a:bodyPr rtlCol="0" anchor="ctr"/>
          <a:lstStyle/>
          <a:p>
            <a:pPr lvl="0">
              <a:lnSpc>
                <a:spcPct val="120000"/>
              </a:lnSpc>
              <a:buClr>
                <a:srgbClr val="5B9BD5"/>
              </a:buClr>
              <a:defRPr/>
            </a:pPr>
            <a:r>
              <a:rPr lang="en-US" sz="1600" dirty="0">
                <a:solidFill>
                  <a:schemeClr val="bg1"/>
                </a:solidFill>
                <a:latin typeface="Georgia" panose="02040502050405020303" pitchFamily="18" charset="0"/>
              </a:rPr>
              <a:t>Lu et al. (2023) on an improved deep residual shrinkage network for disease identification (Fig 3.2) </a:t>
            </a:r>
            <a:endParaRPr sz="1600" dirty="0">
              <a:solidFill>
                <a:schemeClr val="bg1"/>
              </a:solidFill>
              <a:latin typeface="Georgia" panose="02040502050405020303" pitchFamily="18" charset="0"/>
            </a:endParaRPr>
          </a:p>
        </p:txBody>
      </p:sp>
      <p:sp>
        <p:nvSpPr>
          <p:cNvPr id="28" name="PA-1167">
            <a:extLst>
              <a:ext uri="{FF2B5EF4-FFF2-40B4-BE49-F238E27FC236}">
                <a16:creationId xmlns:a16="http://schemas.microsoft.com/office/drawing/2014/main" id="{47914AD3-0806-92B9-97F6-60681BA5D65A}"/>
              </a:ext>
            </a:extLst>
          </p:cNvPr>
          <p:cNvSpPr/>
          <p:nvPr>
            <p:custDataLst>
              <p:tags r:id="rId3"/>
            </p:custDataLst>
          </p:nvPr>
        </p:nvSpPr>
        <p:spPr bwMode="auto">
          <a:xfrm>
            <a:off x="1942677" y="2757547"/>
            <a:ext cx="9601200" cy="436245"/>
          </a:xfrm>
          <a:prstGeom prst="roundRect">
            <a:avLst>
              <a:gd name="adj" fmla="val 50000"/>
            </a:avLst>
          </a:prstGeom>
          <a:solidFill>
            <a:schemeClr val="accent1"/>
          </a:solidFill>
          <a:ln w="12700" cap="flat" cmpd="sng" algn="ctr">
            <a:noFill/>
            <a:prstDash val="solid"/>
            <a:miter lim="800000"/>
          </a:ln>
          <a:effectLst/>
        </p:spPr>
        <p:txBody>
          <a:bodyPr rtlCol="0" anchor="ctr"/>
          <a:lstStyle/>
          <a:p>
            <a:pPr lvl="0">
              <a:lnSpc>
                <a:spcPct val="120000"/>
              </a:lnSpc>
              <a:buClr>
                <a:srgbClr val="5B9BD5"/>
              </a:buClr>
              <a:defRPr/>
            </a:pPr>
            <a:r>
              <a:rPr lang="en-US" sz="1600" dirty="0">
                <a:solidFill>
                  <a:schemeClr val="bg1"/>
                </a:solidFill>
                <a:latin typeface="Georgia" panose="02040502050405020303" pitchFamily="18" charset="0"/>
              </a:rPr>
              <a:t>Aggarwal et al. (2023) on improving disease classification using pre-trained deep learning models</a:t>
            </a:r>
            <a:endParaRPr sz="1600" dirty="0">
              <a:solidFill>
                <a:schemeClr val="bg1"/>
              </a:solidFill>
              <a:latin typeface="Georgia" panose="02040502050405020303" pitchFamily="18" charset="0"/>
            </a:endParaRPr>
          </a:p>
        </p:txBody>
      </p:sp>
      <p:pic>
        <p:nvPicPr>
          <p:cNvPr id="29" name="Picture 28">
            <a:extLst>
              <a:ext uri="{FF2B5EF4-FFF2-40B4-BE49-F238E27FC236}">
                <a16:creationId xmlns:a16="http://schemas.microsoft.com/office/drawing/2014/main" id="{7D0DFFAC-C66E-0DC8-BD87-B1B59DD30ABA}"/>
              </a:ext>
            </a:extLst>
          </p:cNvPr>
          <p:cNvPicPr>
            <a:picLocks noChangeAspect="1"/>
          </p:cNvPicPr>
          <p:nvPr/>
        </p:nvPicPr>
        <p:blipFill>
          <a:blip r:embed="rId7"/>
          <a:stretch>
            <a:fillRect/>
          </a:stretch>
        </p:blipFill>
        <p:spPr>
          <a:xfrm>
            <a:off x="1942677" y="3492270"/>
            <a:ext cx="5829300" cy="1943100"/>
          </a:xfrm>
          <a:prstGeom prst="rect">
            <a:avLst/>
          </a:prstGeom>
        </p:spPr>
      </p:pic>
      <p:sp>
        <p:nvSpPr>
          <p:cNvPr id="31" name="PA-1167">
            <a:extLst>
              <a:ext uri="{FF2B5EF4-FFF2-40B4-BE49-F238E27FC236}">
                <a16:creationId xmlns:a16="http://schemas.microsoft.com/office/drawing/2014/main" id="{5298DFB2-7A0B-A2DA-2D08-3743DD624E7A}"/>
              </a:ext>
            </a:extLst>
          </p:cNvPr>
          <p:cNvSpPr/>
          <p:nvPr>
            <p:custDataLst>
              <p:tags r:id="rId4"/>
            </p:custDataLst>
          </p:nvPr>
        </p:nvSpPr>
        <p:spPr bwMode="auto">
          <a:xfrm>
            <a:off x="2388274" y="5733848"/>
            <a:ext cx="5086516" cy="436245"/>
          </a:xfrm>
          <a:prstGeom prst="roundRect">
            <a:avLst>
              <a:gd name="adj" fmla="val 50000"/>
            </a:avLst>
          </a:prstGeom>
          <a:solidFill>
            <a:schemeClr val="accent1"/>
          </a:solidFill>
          <a:ln w="12700" cap="flat" cmpd="sng" algn="ctr">
            <a:noFill/>
            <a:prstDash val="solid"/>
            <a:miter lim="800000"/>
          </a:ln>
          <a:effectLst/>
        </p:spPr>
        <p:txBody>
          <a:bodyPr rtlCol="0" anchor="ctr"/>
          <a:lstStyle/>
          <a:p>
            <a:r>
              <a:rPr lang="en-US" sz="1400" dirty="0">
                <a:solidFill>
                  <a:schemeClr val="bg1"/>
                </a:solidFill>
                <a:latin typeface="Georgia" panose="02040502050405020303" pitchFamily="18" charset="0"/>
              </a:rPr>
              <a:t>Fig 3.2 improved Deep residual shrinkage network</a:t>
            </a:r>
            <a:endParaRPr lang="en-VN" sz="1400" dirty="0">
              <a:solidFill>
                <a:schemeClr val="bg1"/>
              </a:solidFill>
              <a:latin typeface="Georgia" panose="02040502050405020303" pitchFamily="18" charset="0"/>
            </a:endParaRPr>
          </a:p>
        </p:txBody>
      </p:sp>
      <p:pic>
        <p:nvPicPr>
          <p:cNvPr id="34" name="图片 5">
            <a:extLst>
              <a:ext uri="{FF2B5EF4-FFF2-40B4-BE49-F238E27FC236}">
                <a16:creationId xmlns:a16="http://schemas.microsoft.com/office/drawing/2014/main" id="{8C8E66E0-8FF9-F112-C4B4-57EA98A7C77D}"/>
              </a:ext>
            </a:extLst>
          </p:cNvPr>
          <p:cNvPicPr>
            <a:picLocks noChangeAspect="1"/>
          </p:cNvPicPr>
          <p:nvPr/>
        </p:nvPicPr>
        <p:blipFill>
          <a:blip r:embed="rId8" cstate="hqprint">
            <a:extLst>
              <a:ext uri="{28A0092B-C50C-407E-A947-70E740481C1C}">
                <a14:useLocalDpi xmlns:a14="http://schemas.microsoft.com/office/drawing/2010/main" val="0"/>
              </a:ext>
            </a:extLst>
          </a:blip>
          <a:stretch>
            <a:fillRect/>
          </a:stretch>
        </p:blipFill>
        <p:spPr>
          <a:xfrm>
            <a:off x="8224738" y="3332157"/>
            <a:ext cx="3453292" cy="2302195"/>
          </a:xfrm>
          <a:prstGeom prst="rect">
            <a:avLst/>
          </a:prstGeom>
        </p:spPr>
      </p:pic>
    </p:spTree>
    <p:custDataLst>
      <p:tags r:id="rId1"/>
    </p:custDataLst>
    <p:extLst>
      <p:ext uri="{BB962C8B-B14F-4D97-AF65-F5344CB8AC3E}">
        <p14:creationId xmlns:p14="http://schemas.microsoft.com/office/powerpoint/2010/main" val="3819688945"/>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500"/>
                                        <p:tgtEl>
                                          <p:spTgt spid="15"/>
                                        </p:tgtEl>
                                      </p:cBhvr>
                                    </p:animEffect>
                                  </p:childTnLst>
                                </p:cTn>
                              </p:par>
                            </p:childTnLst>
                          </p:cTn>
                        </p:par>
                        <p:par>
                          <p:cTn id="8" fill="hold">
                            <p:stCondLst>
                              <p:cond delay="500"/>
                            </p:stCondLst>
                            <p:childTnLst>
                              <p:par>
                                <p:cTn id="9" presetID="47" presetClass="entr" presetSubtype="0" fill="hold" grpId="0" nodeType="after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anim calcmode="lin" valueType="num">
                                      <p:cBhvr>
                                        <p:cTn id="12" dur="500" fill="hold"/>
                                        <p:tgtEl>
                                          <p:spTgt spid="26"/>
                                        </p:tgtEl>
                                        <p:attrNameLst>
                                          <p:attrName>ppt_x</p:attrName>
                                        </p:attrNameLst>
                                      </p:cBhvr>
                                      <p:tavLst>
                                        <p:tav tm="0">
                                          <p:val>
                                            <p:strVal val="#ppt_x"/>
                                          </p:val>
                                        </p:tav>
                                        <p:tav tm="100000">
                                          <p:val>
                                            <p:strVal val="#ppt_x"/>
                                          </p:val>
                                        </p:tav>
                                      </p:tavLst>
                                    </p:anim>
                                    <p:anim calcmode="lin" valueType="num">
                                      <p:cBhvr>
                                        <p:cTn id="13" dur="500" fill="hold"/>
                                        <p:tgtEl>
                                          <p:spTgt spid="26"/>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47" presetClass="entr" presetSubtype="0" fill="hold" grpId="0" nodeType="after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500"/>
                                        <p:tgtEl>
                                          <p:spTgt spid="28"/>
                                        </p:tgtEl>
                                      </p:cBhvr>
                                    </p:animEffect>
                                    <p:anim calcmode="lin" valueType="num">
                                      <p:cBhvr>
                                        <p:cTn id="18" dur="500" fill="hold"/>
                                        <p:tgtEl>
                                          <p:spTgt spid="28"/>
                                        </p:tgtEl>
                                        <p:attrNameLst>
                                          <p:attrName>ppt_x</p:attrName>
                                        </p:attrNameLst>
                                      </p:cBhvr>
                                      <p:tavLst>
                                        <p:tav tm="0">
                                          <p:val>
                                            <p:strVal val="#ppt_x"/>
                                          </p:val>
                                        </p:tav>
                                        <p:tav tm="100000">
                                          <p:val>
                                            <p:strVal val="#ppt_x"/>
                                          </p:val>
                                        </p:tav>
                                      </p:tavLst>
                                    </p:anim>
                                    <p:anim calcmode="lin" valueType="num">
                                      <p:cBhvr>
                                        <p:cTn id="19" dur="5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nodeType="click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wheel(1)">
                                      <p:cBhvr>
                                        <p:cTn id="24" dur="2000"/>
                                        <p:tgtEl>
                                          <p:spTgt spid="29"/>
                                        </p:tgtEl>
                                      </p:cBhvr>
                                    </p:animEffect>
                                  </p:childTnLst>
                                </p:cTn>
                              </p:par>
                            </p:childTnLst>
                          </p:cTn>
                        </p:par>
                        <p:par>
                          <p:cTn id="25" fill="hold">
                            <p:stCondLst>
                              <p:cond delay="2000"/>
                            </p:stCondLst>
                            <p:childTnLst>
                              <p:par>
                                <p:cTn id="26" presetID="47" presetClass="entr" presetSubtype="0" fill="hold" grpId="0" nodeType="after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anim calcmode="lin" valueType="num">
                                      <p:cBhvr>
                                        <p:cTn id="29" dur="500" fill="hold"/>
                                        <p:tgtEl>
                                          <p:spTgt spid="31"/>
                                        </p:tgtEl>
                                        <p:attrNameLst>
                                          <p:attrName>ppt_x</p:attrName>
                                        </p:attrNameLst>
                                      </p:cBhvr>
                                      <p:tavLst>
                                        <p:tav tm="0">
                                          <p:val>
                                            <p:strVal val="#ppt_x"/>
                                          </p:val>
                                        </p:tav>
                                        <p:tav tm="100000">
                                          <p:val>
                                            <p:strVal val="#ppt_x"/>
                                          </p:val>
                                        </p:tav>
                                      </p:tavLst>
                                    </p:anim>
                                    <p:anim calcmode="lin" valueType="num">
                                      <p:cBhvr>
                                        <p:cTn id="30" dur="500" fill="hold"/>
                                        <p:tgtEl>
                                          <p:spTgt spid="31"/>
                                        </p:tgtEl>
                                        <p:attrNameLst>
                                          <p:attrName>ppt_y</p:attrName>
                                        </p:attrNameLst>
                                      </p:cBhvr>
                                      <p:tavLst>
                                        <p:tav tm="0">
                                          <p:val>
                                            <p:strVal val="#ppt_y-.1"/>
                                          </p:val>
                                        </p:tav>
                                        <p:tav tm="100000">
                                          <p:val>
                                            <p:strVal val="#ppt_y"/>
                                          </p:val>
                                        </p:tav>
                                      </p:tavLst>
                                    </p:anim>
                                  </p:childTnLst>
                                </p:cTn>
                              </p:par>
                            </p:childTnLst>
                          </p:cTn>
                        </p:par>
                        <p:par>
                          <p:cTn id="31" fill="hold">
                            <p:stCondLst>
                              <p:cond delay="2500"/>
                            </p:stCondLst>
                            <p:childTnLst>
                              <p:par>
                                <p:cTn id="32" presetID="42" presetClass="entr" presetSubtype="0" fill="hold" nodeType="after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1000"/>
                                        <p:tgtEl>
                                          <p:spTgt spid="34"/>
                                        </p:tgtEl>
                                      </p:cBhvr>
                                    </p:animEffect>
                                    <p:anim calcmode="lin" valueType="num">
                                      <p:cBhvr>
                                        <p:cTn id="35" dur="1000" fill="hold"/>
                                        <p:tgtEl>
                                          <p:spTgt spid="34"/>
                                        </p:tgtEl>
                                        <p:attrNameLst>
                                          <p:attrName>ppt_x</p:attrName>
                                        </p:attrNameLst>
                                      </p:cBhvr>
                                      <p:tavLst>
                                        <p:tav tm="0">
                                          <p:val>
                                            <p:strVal val="#ppt_x"/>
                                          </p:val>
                                        </p:tav>
                                        <p:tav tm="100000">
                                          <p:val>
                                            <p:strVal val="#ppt_x"/>
                                          </p:val>
                                        </p:tav>
                                      </p:tavLst>
                                    </p:anim>
                                    <p:anim calcmode="lin" valueType="num">
                                      <p:cBhvr>
                                        <p:cTn id="36"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bldLvl="0" animBg="1"/>
      <p:bldP spid="28" grpId="0" bldLvl="0" animBg="1"/>
      <p:bldP spid="31"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平行四边形 1">
            <a:extLst>
              <a:ext uri="{FF2B5EF4-FFF2-40B4-BE49-F238E27FC236}">
                <a16:creationId xmlns:a16="http://schemas.microsoft.com/office/drawing/2014/main" id="{AFE67671-C9F6-CA7D-9CFD-CA23F0CD9FF7}"/>
              </a:ext>
            </a:extLst>
          </p:cNvPr>
          <p:cNvSpPr/>
          <p:nvPr/>
        </p:nvSpPr>
        <p:spPr>
          <a:xfrm>
            <a:off x="1875222" y="1924578"/>
            <a:ext cx="9199116" cy="876935"/>
          </a:xfrm>
          <a:prstGeom prst="parallelogram">
            <a:avLst/>
          </a:prstGeom>
          <a:solidFill>
            <a:schemeClr val="accent1"/>
          </a:solidFill>
          <a:ln w="12700" cap="flat" cmpd="sng" algn="ctr">
            <a:noFill/>
            <a:prstDash val="solid"/>
            <a:miter lim="800000"/>
          </a:ln>
          <a:effectLst/>
        </p:spPr>
        <p:txBody>
          <a:bodyPr rtlCol="0" anchor="ctr"/>
          <a:lstStyle/>
          <a:p>
            <a:pPr defTabSz="456565" eaLnBrk="0" fontAlgn="base" hangingPunct="0">
              <a:spcBef>
                <a:spcPct val="0"/>
              </a:spcBef>
              <a:spcAft>
                <a:spcPct val="0"/>
              </a:spcAft>
              <a:defRPr/>
            </a:pPr>
            <a:r>
              <a:rPr kumimoji="0" lang="en-US" sz="1600" b="0" i="0" u="none" strike="noStrike" kern="1200" cap="none" spc="0" normalizeH="0" baseline="0" noProof="0" dirty="0">
                <a:ln>
                  <a:noFill/>
                </a:ln>
                <a:solidFill>
                  <a:schemeClr val="bg1"/>
                </a:solidFill>
                <a:effectLst/>
                <a:uLnTx/>
                <a:uFillTx/>
                <a:latin typeface="Georgia" panose="02040502050405020303" pitchFamily="18" charset="0"/>
                <a:ea typeface="微软雅黑"/>
                <a:cs typeface="+mn-cs"/>
              </a:rPr>
              <a:t>The importance of accurate disease identification in rice crops.</a:t>
            </a:r>
            <a:endParaRPr kumimoji="0" lang="en-VN" sz="1600" b="0" i="0" u="none" strike="noStrike" kern="1200" cap="none" spc="0" normalizeH="0" baseline="0" noProof="0" dirty="0">
              <a:ln>
                <a:noFill/>
              </a:ln>
              <a:solidFill>
                <a:schemeClr val="bg1"/>
              </a:solidFill>
              <a:effectLst/>
              <a:uLnTx/>
              <a:uFillTx/>
              <a:latin typeface="Arial" panose="020F0302020204030204"/>
              <a:ea typeface="微软雅黑"/>
              <a:cs typeface="+mn-cs"/>
            </a:endParaRPr>
          </a:p>
        </p:txBody>
      </p:sp>
      <p:sp>
        <p:nvSpPr>
          <p:cNvPr id="22" name="矩形 21"/>
          <p:cNvSpPr/>
          <p:nvPr/>
        </p:nvSpPr>
        <p:spPr>
          <a:xfrm>
            <a:off x="745502" y="4046414"/>
            <a:ext cx="10700996" cy="1754282"/>
          </a:xfrm>
          <a:prstGeom prst="rect">
            <a:avLst/>
          </a:prstGeom>
          <a:noFill/>
          <a:ln w="9525">
            <a:noFill/>
            <a:miter lim="800000"/>
          </a:ln>
        </p:spPr>
        <p:txBody>
          <a:bodyPr wrap="square" lIns="91395" tIns="45698" rIns="91395" bIns="45698">
            <a:spAutoFit/>
          </a:bodyPr>
          <a:lstStyle/>
          <a:p>
            <a:pPr algn="just">
              <a:lnSpc>
                <a:spcPct val="150000"/>
              </a:lnSpc>
              <a:buClr>
                <a:srgbClr val="5B9BD5"/>
              </a:buClr>
            </a:pPr>
            <a:endParaRPr/>
          </a:p>
        </p:txBody>
      </p:sp>
      <p:sp>
        <p:nvSpPr>
          <p:cNvPr id="11" name="矩形 10"/>
          <p:cNvSpPr/>
          <p:nvPr userDrawn="1"/>
        </p:nvSpPr>
        <p:spPr>
          <a:xfrm>
            <a:off x="2472260" y="455653"/>
            <a:ext cx="5218095" cy="3231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a:p>
        </p:txBody>
      </p:sp>
      <p:sp>
        <p:nvSpPr>
          <p:cNvPr id="12" name="矩形: 圆角 11"/>
          <p:cNvSpPr/>
          <p:nvPr/>
        </p:nvSpPr>
        <p:spPr>
          <a:xfrm>
            <a:off x="838986" y="388288"/>
            <a:ext cx="1304599" cy="368382"/>
          </a:xfrm>
          <a:prstGeom prst="roundRect">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1600" b="0" i="0" u="none" strike="noStrike" kern="1200" cap="none" spc="0" normalizeH="0" baseline="0" noProof="0" dirty="0">
                <a:ln>
                  <a:noFill/>
                </a:ln>
                <a:solidFill>
                  <a:prstClr val="white"/>
                </a:solidFill>
                <a:effectLst/>
                <a:uLnTx/>
                <a:uFillTx/>
                <a:latin typeface="Georgia" panose="02040502050405020303" pitchFamily="18" charset="0"/>
                <a:ea typeface="字魂160号-檀宋" panose="00000500000000000000" pitchFamily="2" charset="-122"/>
                <a:cs typeface="+mn-ea"/>
                <a:sym typeface="字魂160号-檀宋" panose="00000500000000000000" pitchFamily="2" charset="-122"/>
              </a:rPr>
              <a:t>Conclusion</a:t>
            </a:r>
            <a:endParaRPr kumimoji="0" lang="zh-CN" altLang="en-US" sz="1600" b="0" i="0" u="none" strike="noStrike" kern="1200" cap="none" spc="0" normalizeH="0" baseline="0" noProof="0" dirty="0">
              <a:ln>
                <a:noFill/>
              </a:ln>
              <a:solidFill>
                <a:prstClr val="white"/>
              </a:solidFill>
              <a:effectLst/>
              <a:uLnTx/>
              <a:uFillTx/>
              <a:latin typeface="Georgia" panose="02040502050405020303" pitchFamily="18" charset="0"/>
              <a:ea typeface="字魂160号-檀宋" panose="00000500000000000000" pitchFamily="2" charset="-122"/>
              <a:cs typeface="+mn-ea"/>
              <a:sym typeface="字魂160号-檀宋" panose="00000500000000000000" pitchFamily="2" charset="-122"/>
            </a:endParaRPr>
          </a:p>
        </p:txBody>
      </p:sp>
      <p:sp>
        <p:nvSpPr>
          <p:cNvPr id="13" name="矩形 12"/>
          <p:cNvSpPr/>
          <p:nvPr userDrawn="1"/>
        </p:nvSpPr>
        <p:spPr>
          <a:xfrm>
            <a:off x="1040024" y="309449"/>
            <a:ext cx="1455255" cy="414985"/>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
                <a:prstClr val="white"/>
              </a:buClr>
              <a:buSzTx/>
              <a:buFontTx/>
              <a:buNone/>
              <a:defRPr/>
            </a:pPr>
            <a:endParaRPr/>
          </a:p>
        </p:txBody>
      </p:sp>
      <p:sp>
        <p:nvSpPr>
          <p:cNvPr id="14" name="箭头: V 形 13"/>
          <p:cNvSpPr/>
          <p:nvPr userDrawn="1"/>
        </p:nvSpPr>
        <p:spPr>
          <a:xfrm>
            <a:off x="2287000" y="440965"/>
            <a:ext cx="202549" cy="263027"/>
          </a:xfrm>
          <a:prstGeom prst="chevron">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black"/>
              </a:solidFill>
              <a:effectLst/>
              <a:uLnTx/>
              <a:uFillTx/>
              <a:latin typeface="字魂160号-檀宋" panose="00000500000000000000" pitchFamily="2" charset="-122"/>
              <a:ea typeface="字魂160号-檀宋" panose="00000500000000000000" pitchFamily="2" charset="-122"/>
              <a:cs typeface="+mn-ea"/>
              <a:sym typeface="字魂160号-檀宋" panose="00000500000000000000" pitchFamily="2" charset="-122"/>
            </a:endParaRPr>
          </a:p>
        </p:txBody>
      </p:sp>
      <p:pic>
        <p:nvPicPr>
          <p:cNvPr id="8" name="图片 15" descr="图片包含 游戏机&#10;&#10;描述已自动生成">
            <a:extLst>
              <a:ext uri="{FF2B5EF4-FFF2-40B4-BE49-F238E27FC236}">
                <a16:creationId xmlns:a16="http://schemas.microsoft.com/office/drawing/2014/main" id="{4D7E319A-9B05-E107-2C2D-0260063CCC7E}"/>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999776" y="1999986"/>
            <a:ext cx="767875" cy="726117"/>
          </a:xfrm>
          <a:prstGeom prst="rect">
            <a:avLst/>
          </a:prstGeom>
        </p:spPr>
      </p:pic>
      <p:sp>
        <p:nvSpPr>
          <p:cNvPr id="31" name="平行四边形 1">
            <a:extLst>
              <a:ext uri="{FF2B5EF4-FFF2-40B4-BE49-F238E27FC236}">
                <a16:creationId xmlns:a16="http://schemas.microsoft.com/office/drawing/2014/main" id="{E6CD0CB2-A47C-6109-9B8A-5265CCD09074}"/>
              </a:ext>
            </a:extLst>
          </p:cNvPr>
          <p:cNvSpPr/>
          <p:nvPr/>
        </p:nvSpPr>
        <p:spPr>
          <a:xfrm>
            <a:off x="1875222" y="3429000"/>
            <a:ext cx="9199116" cy="876935"/>
          </a:xfrm>
          <a:prstGeom prst="parallelogram">
            <a:avLst/>
          </a:prstGeom>
          <a:solidFill>
            <a:schemeClr val="accent1"/>
          </a:solidFill>
          <a:ln w="12700" cap="flat" cmpd="sng" algn="ctr">
            <a:noFill/>
            <a:prstDash val="solid"/>
            <a:miter lim="800000"/>
          </a:ln>
          <a:effectLst/>
        </p:spPr>
        <p:txBody>
          <a:bodyPr rtlCol="0" anchor="ctr"/>
          <a:lstStyle/>
          <a:p>
            <a:pPr marL="0" marR="0" lvl="0" indent="0" defTabSz="914400" rtl="0" eaLnBrk="1" fontAlgn="auto" latinLnBrk="0" hangingPunct="1">
              <a:lnSpc>
                <a:spcPct val="100000"/>
              </a:lnSpc>
              <a:spcBef>
                <a:spcPts val="0"/>
              </a:spcBef>
              <a:spcAft>
                <a:spcPts val="0"/>
              </a:spcAft>
              <a:buClrTx/>
              <a:buSzTx/>
              <a:buFontTx/>
              <a:buNone/>
              <a:tabLst/>
              <a:defRPr/>
            </a:pPr>
            <a:r>
              <a:rPr lang="en-US" sz="1600" dirty="0">
                <a:solidFill>
                  <a:schemeClr val="bg1"/>
                </a:solidFill>
                <a:latin typeface="Georgia" panose="02040502050405020303" pitchFamily="18" charset="0"/>
                <a:ea typeface="微软雅黑"/>
              </a:rPr>
              <a:t>T</a:t>
            </a:r>
            <a:r>
              <a:rPr kumimoji="0" lang="en-US" sz="1600" b="0" i="0" u="none" strike="noStrike" kern="1200" cap="none" spc="0" normalizeH="0" baseline="0" noProof="0" dirty="0">
                <a:ln>
                  <a:noFill/>
                </a:ln>
                <a:solidFill>
                  <a:schemeClr val="bg1"/>
                </a:solidFill>
                <a:effectLst/>
                <a:uLnTx/>
                <a:uFillTx/>
                <a:latin typeface="Georgia" panose="02040502050405020303" pitchFamily="18" charset="0"/>
                <a:ea typeface="微软雅黑"/>
                <a:cs typeface="+mn-cs"/>
              </a:rPr>
              <a:t>he effectiveness of deep learning methods, including CNNs and pre-trained models.</a:t>
            </a:r>
            <a:endParaRPr kumimoji="0" lang="en-VN" sz="1600" b="0" i="0" u="none" strike="noStrike" kern="1200" cap="none" spc="0" normalizeH="0" baseline="0" noProof="0" dirty="0">
              <a:ln>
                <a:noFill/>
              </a:ln>
              <a:solidFill>
                <a:schemeClr val="bg1"/>
              </a:solidFill>
              <a:effectLst/>
              <a:uLnTx/>
              <a:uFillTx/>
              <a:latin typeface="Arial" panose="020F0302020204030204"/>
              <a:ea typeface="微软雅黑"/>
              <a:cs typeface="+mn-cs"/>
            </a:endParaRPr>
          </a:p>
        </p:txBody>
      </p:sp>
      <p:sp>
        <p:nvSpPr>
          <p:cNvPr id="32" name="平行四边形 1">
            <a:extLst>
              <a:ext uri="{FF2B5EF4-FFF2-40B4-BE49-F238E27FC236}">
                <a16:creationId xmlns:a16="http://schemas.microsoft.com/office/drawing/2014/main" id="{3D995BA2-DE7F-EF70-B896-5E98689911BC}"/>
              </a:ext>
            </a:extLst>
          </p:cNvPr>
          <p:cNvSpPr/>
          <p:nvPr/>
        </p:nvSpPr>
        <p:spPr>
          <a:xfrm>
            <a:off x="1875222" y="4821727"/>
            <a:ext cx="9199116" cy="876935"/>
          </a:xfrm>
          <a:prstGeom prst="parallelogram">
            <a:avLst/>
          </a:prstGeom>
          <a:solidFill>
            <a:schemeClr val="accent1"/>
          </a:solidFill>
          <a:ln w="12700" cap="flat" cmpd="sng" algn="ctr">
            <a:noFill/>
            <a:prstDash val="solid"/>
            <a:miter lim="800000"/>
          </a:ln>
          <a:effectLst/>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chemeClr val="bg1"/>
                </a:solidFill>
                <a:latin typeface="Georgia" panose="02040502050405020303" pitchFamily="18" charset="0"/>
                <a:ea typeface="微软雅黑"/>
              </a:rPr>
              <a:t>Mention potential future research directions : expanding datasets and exploring alternative architectures.</a:t>
            </a:r>
            <a:endParaRPr kumimoji="0" lang="en-VN" sz="2800" b="0" i="0" u="none" strike="noStrike" kern="1200" cap="none" spc="0" normalizeH="0" baseline="0" noProof="0" dirty="0">
              <a:ln>
                <a:noFill/>
              </a:ln>
              <a:solidFill>
                <a:schemeClr val="bg1"/>
              </a:solidFill>
              <a:effectLst/>
              <a:uLnTx/>
              <a:uFillTx/>
              <a:latin typeface="Arial" panose="020F0302020204030204"/>
              <a:ea typeface="微软雅黑"/>
              <a:cs typeface="+mn-cs"/>
            </a:endParaRPr>
          </a:p>
        </p:txBody>
      </p:sp>
      <p:pic>
        <p:nvPicPr>
          <p:cNvPr id="33" name="图片 15" descr="图片包含 游戏机&#10;&#10;描述已自动生成">
            <a:extLst>
              <a:ext uri="{FF2B5EF4-FFF2-40B4-BE49-F238E27FC236}">
                <a16:creationId xmlns:a16="http://schemas.microsoft.com/office/drawing/2014/main" id="{61C7714E-A184-BFE1-9399-425EA8247022}"/>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999775" y="3504408"/>
            <a:ext cx="767875" cy="726117"/>
          </a:xfrm>
          <a:prstGeom prst="rect">
            <a:avLst/>
          </a:prstGeom>
        </p:spPr>
      </p:pic>
      <p:pic>
        <p:nvPicPr>
          <p:cNvPr id="34" name="图片 15" descr="图片包含 游戏机&#10;&#10;描述已自动生成">
            <a:extLst>
              <a:ext uri="{FF2B5EF4-FFF2-40B4-BE49-F238E27FC236}">
                <a16:creationId xmlns:a16="http://schemas.microsoft.com/office/drawing/2014/main" id="{F70E178C-1B7A-DC83-FAB8-1AD420C0B8F2}"/>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999775" y="4904738"/>
            <a:ext cx="767875" cy="726117"/>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childTnLst>
                    </p:cTn>
                  </p:par>
                  <p:par>
                    <p:cTn id="15" fill="hold">
                      <p:stCondLst>
                        <p:cond delay="indefinite"/>
                      </p:stCondLst>
                      <p:childTnLst>
                        <p:par>
                          <p:cTn id="16" fill="hold">
                            <p:stCondLst>
                              <p:cond delay="0"/>
                            </p:stCondLst>
                            <p:childTnLst>
                              <p:par>
                                <p:cTn id="17" presetID="3" presetClass="entr" presetSubtype="10" fill="hold" grpId="0" nodeType="click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blinds(horizontal)">
                                      <p:cBhvr>
                                        <p:cTn id="19" dur="500"/>
                                        <p:tgtEl>
                                          <p:spTgt spid="2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fade">
                                      <p:cBhvr>
                                        <p:cTn id="24" dur="500"/>
                                        <p:tgtEl>
                                          <p:spTgt spid="33"/>
                                        </p:tgtEl>
                                      </p:cBhvr>
                                    </p:animEffect>
                                  </p:childTnLst>
                                </p:cTn>
                              </p:par>
                            </p:childTnLst>
                          </p:cTn>
                        </p:par>
                      </p:childTnLst>
                    </p:cTn>
                  </p:par>
                  <p:par>
                    <p:cTn id="25" fill="hold">
                      <p:stCondLst>
                        <p:cond delay="indefinite"/>
                      </p:stCondLst>
                      <p:childTnLst>
                        <p:par>
                          <p:cTn id="26" fill="hold">
                            <p:stCondLst>
                              <p:cond delay="0"/>
                            </p:stCondLst>
                            <p:childTnLst>
                              <p:par>
                                <p:cTn id="27" presetID="3" presetClass="entr" presetSubtype="10" fill="hold" grpId="0" nodeType="click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blinds(horizontal)">
                                      <p:cBhvr>
                                        <p:cTn id="29" dur="500"/>
                                        <p:tgtEl>
                                          <p:spTgt spid="31"/>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500"/>
                                        <p:tgtEl>
                                          <p:spTgt spid="34"/>
                                        </p:tgtEl>
                                      </p:cBhvr>
                                    </p:animEffect>
                                  </p:childTnLst>
                                </p:cTn>
                              </p:par>
                            </p:childTnLst>
                          </p:cTn>
                        </p:par>
                      </p:childTnLst>
                    </p:cTn>
                  </p:par>
                  <p:par>
                    <p:cTn id="35" fill="hold">
                      <p:stCondLst>
                        <p:cond delay="indefinite"/>
                      </p:stCondLst>
                      <p:childTnLst>
                        <p:par>
                          <p:cTn id="36" fill="hold">
                            <p:stCondLst>
                              <p:cond delay="0"/>
                            </p:stCondLst>
                            <p:childTnLst>
                              <p:par>
                                <p:cTn id="37" presetID="3" presetClass="entr" presetSubtype="10" fill="hold" grpId="0" nodeType="click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blinds(horizontal)">
                                      <p:cBhvr>
                                        <p:cTn id="3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2" grpId="0"/>
      <p:bldP spid="31" grpId="0" animBg="1"/>
      <p:bldP spid="3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745502" y="4046414"/>
            <a:ext cx="10700996" cy="1754282"/>
          </a:xfrm>
          <a:prstGeom prst="rect">
            <a:avLst/>
          </a:prstGeom>
          <a:noFill/>
          <a:ln w="9525">
            <a:noFill/>
            <a:miter lim="800000"/>
          </a:ln>
        </p:spPr>
        <p:txBody>
          <a:bodyPr wrap="square" lIns="91395" tIns="45698" rIns="91395" bIns="45698">
            <a:spAutoFit/>
          </a:bodyPr>
          <a:lstStyle/>
          <a:p>
            <a:pPr algn="just">
              <a:lnSpc>
                <a:spcPct val="150000"/>
              </a:lnSpc>
              <a:buClr>
                <a:srgbClr val="5B9BD5"/>
              </a:buClr>
            </a:pPr>
            <a:endParaRPr/>
          </a:p>
        </p:txBody>
      </p:sp>
      <p:sp>
        <p:nvSpPr>
          <p:cNvPr id="11" name="矩形 10"/>
          <p:cNvSpPr/>
          <p:nvPr userDrawn="1"/>
        </p:nvSpPr>
        <p:spPr>
          <a:xfrm>
            <a:off x="2472260" y="455653"/>
            <a:ext cx="5218095" cy="323165"/>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a:p>
        </p:txBody>
      </p:sp>
      <p:sp>
        <p:nvSpPr>
          <p:cNvPr id="13" name="矩形 12"/>
          <p:cNvSpPr/>
          <p:nvPr userDrawn="1"/>
        </p:nvSpPr>
        <p:spPr>
          <a:xfrm>
            <a:off x="1040024" y="309449"/>
            <a:ext cx="1455255" cy="414985"/>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
                <a:prstClr val="white"/>
              </a:buClr>
              <a:buSzTx/>
              <a:buFontTx/>
              <a:buNone/>
              <a:defRPr/>
            </a:pPr>
            <a:endParaRPr/>
          </a:p>
        </p:txBody>
      </p:sp>
      <p:pic>
        <p:nvPicPr>
          <p:cNvPr id="8196" name="Picture 4" descr="Q &amp; A in Planned Giving Tomorrow – IRAs, RMDs, and QCDs – Familiar with  these? | The Planned Giving Blog">
            <a:extLst>
              <a:ext uri="{FF2B5EF4-FFF2-40B4-BE49-F238E27FC236}">
                <a16:creationId xmlns:a16="http://schemas.microsoft.com/office/drawing/2014/main" id="{3559DD35-6CBD-34B4-C1C8-4C0FAA8C51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645" y="309449"/>
            <a:ext cx="11500701" cy="4974913"/>
          </a:xfrm>
          <a:prstGeom prst="rect">
            <a:avLst/>
          </a:prstGeom>
          <a:noFill/>
          <a:extLst>
            <a:ext uri="{909E8E84-426E-40DD-AFC4-6F175D3DCCD1}">
              <a14:hiddenFill xmlns:a14="http://schemas.microsoft.com/office/drawing/2010/main">
                <a:solidFill>
                  <a:srgbClr val="FFFFFF"/>
                </a:solidFill>
              </a14:hiddenFill>
            </a:ext>
          </a:extLst>
        </p:spPr>
      </p:pic>
      <p:pic>
        <p:nvPicPr>
          <p:cNvPr id="7" name="图片 5">
            <a:extLst>
              <a:ext uri="{FF2B5EF4-FFF2-40B4-BE49-F238E27FC236}">
                <a16:creationId xmlns:a16="http://schemas.microsoft.com/office/drawing/2014/main" id="{C3D77AC9-0CC2-19F5-4F68-2B415078F609}"/>
              </a:ext>
            </a:extLst>
          </p:cNvPr>
          <p:cNvPicPr>
            <a:picLocks noChangeAspect="1"/>
          </p:cNvPicPr>
          <p:nvPr/>
        </p:nvPicPr>
        <p:blipFill>
          <a:blip r:embed="rId5" cstate="hqprint">
            <a:extLst>
              <a:ext uri="{28A0092B-C50C-407E-A947-70E740481C1C}">
                <a14:useLocalDpi xmlns:a14="http://schemas.microsoft.com/office/drawing/2010/main" val="0"/>
              </a:ext>
            </a:extLst>
          </a:blip>
          <a:stretch>
            <a:fillRect/>
          </a:stretch>
        </p:blipFill>
        <p:spPr>
          <a:xfrm>
            <a:off x="822037" y="4246356"/>
            <a:ext cx="3453292" cy="2302195"/>
          </a:xfrm>
          <a:prstGeom prst="rect">
            <a:avLst/>
          </a:prstGeom>
        </p:spPr>
      </p:pic>
      <p:pic>
        <p:nvPicPr>
          <p:cNvPr id="4" name="图片 2">
            <a:extLst>
              <a:ext uri="{FF2B5EF4-FFF2-40B4-BE49-F238E27FC236}">
                <a16:creationId xmlns:a16="http://schemas.microsoft.com/office/drawing/2014/main" id="{F82C3E58-D436-351D-A695-54BDC233C159}"/>
              </a:ext>
            </a:extLst>
          </p:cNvPr>
          <p:cNvPicPr>
            <a:picLocks noChangeAspect="1"/>
          </p:cNvPicPr>
          <p:nvPr/>
        </p:nvPicPr>
        <p:blipFill>
          <a:blip r:embed="rId6" cstate="hqprint">
            <a:extLst>
              <a:ext uri="{28A0092B-C50C-407E-A947-70E740481C1C}">
                <a14:useLocalDpi xmlns:a14="http://schemas.microsoft.com/office/drawing/2010/main" val="0"/>
              </a:ext>
            </a:extLst>
          </a:blip>
          <a:stretch>
            <a:fillRect/>
          </a:stretch>
        </p:blipFill>
        <p:spPr>
          <a:xfrm>
            <a:off x="8202177" y="3615415"/>
            <a:ext cx="3167786" cy="2933136"/>
          </a:xfrm>
          <a:prstGeom prst="rect">
            <a:avLst/>
          </a:prstGeom>
        </p:spPr>
      </p:pic>
    </p:spTree>
    <p:custDataLst>
      <p:tags r:id="rId1"/>
    </p:custDataLst>
    <p:extLst>
      <p:ext uri="{BB962C8B-B14F-4D97-AF65-F5344CB8AC3E}">
        <p14:creationId xmlns:p14="http://schemas.microsoft.com/office/powerpoint/2010/main" val="1243277084"/>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8196"/>
                                        </p:tgtEl>
                                        <p:attrNameLst>
                                          <p:attrName>style.visibility</p:attrName>
                                        </p:attrNameLst>
                                      </p:cBhvr>
                                      <p:to>
                                        <p:strVal val="visible"/>
                                      </p:to>
                                    </p:set>
                                    <p:animEffect transition="in" filter="dissolve">
                                      <p:cBhvr>
                                        <p:cTn id="7" dur="500"/>
                                        <p:tgtEl>
                                          <p:spTgt spid="8196"/>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1000"/>
                                        <p:tgtEl>
                                          <p:spTgt spid="22"/>
                                        </p:tgtEl>
                                      </p:cBhvr>
                                    </p:animEffect>
                                    <p:anim calcmode="lin" valueType="num">
                                      <p:cBhvr>
                                        <p:cTn id="12" dur="1000" fill="hold"/>
                                        <p:tgtEl>
                                          <p:spTgt spid="22"/>
                                        </p:tgtEl>
                                        <p:attrNameLst>
                                          <p:attrName>ppt_x</p:attrName>
                                        </p:attrNameLst>
                                      </p:cBhvr>
                                      <p:tavLst>
                                        <p:tav tm="0">
                                          <p:val>
                                            <p:strVal val="#ppt_x"/>
                                          </p:val>
                                        </p:tav>
                                        <p:tav tm="100000">
                                          <p:val>
                                            <p:strVal val="#ppt_x"/>
                                          </p:val>
                                        </p:tav>
                                      </p:tavLst>
                                    </p:anim>
                                    <p:anim calcmode="lin" valueType="num">
                                      <p:cBhvr>
                                        <p:cTn id="13" dur="1000" fill="hold"/>
                                        <p:tgtEl>
                                          <p:spTgt spid="22"/>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2" presetClass="entr" presetSubtype="4"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500"/>
                                        <p:tgtEl>
                                          <p:spTgt spid="4"/>
                                        </p:tgtEl>
                                      </p:cBhvr>
                                    </p:animEffect>
                                  </p:childTnLst>
                                </p:cTn>
                              </p:par>
                            </p:childTnLst>
                          </p:cTn>
                        </p:par>
                        <p:par>
                          <p:cTn id="18" fill="hold">
                            <p:stCondLst>
                              <p:cond delay="2000"/>
                            </p:stCondLst>
                            <p:childTnLst>
                              <p:par>
                                <p:cTn id="19" presetID="42" presetClass="entr" presetSubtype="0" fill="hold"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tags/tag1.xml><?xml version="1.0" encoding="utf-8"?>
<p:tagLst xmlns:a="http://schemas.openxmlformats.org/drawingml/2006/main" xmlns:r="http://schemas.openxmlformats.org/officeDocument/2006/relationships" xmlns:p="http://schemas.openxmlformats.org/presentationml/2006/main">
  <p:tag name="TOP" val="144.9635"/>
  <p:tag name="LEFT" val="262.1545"/>
  <p:tag name="WIDTH" val="108.513"/>
  <p:tag name="HEIGHT" val="31.85228"/>
  <p:tag name="FONTSIZE" val="20"/>
  <p:tag name="MARGINBOTTOM" val="3.772126"/>
  <p:tag name="MARGINLEFT" val="7.544252"/>
  <p:tag name="MARGINRIGHT" val="7.544252"/>
  <p:tag name="MARGINTOP" val="3.772126"/>
  <p:tag name="LINERULEAFTER" val="0"/>
</p:tagLst>
</file>

<file path=ppt/tags/tag10.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11.xml><?xml version="1.0" encoding="utf-8"?>
<p:tagLst xmlns:a="http://schemas.openxmlformats.org/drawingml/2006/main" xmlns:r="http://schemas.openxmlformats.org/officeDocument/2006/relationships" xmlns:p="http://schemas.openxmlformats.org/presentationml/2006/main">
  <p:tag name="PA" val="v5.2.4"/>
</p:tagLst>
</file>

<file path=ppt/tags/tag12.xml><?xml version="1.0" encoding="utf-8"?>
<p:tagLst xmlns:a="http://schemas.openxmlformats.org/drawingml/2006/main" xmlns:r="http://schemas.openxmlformats.org/officeDocument/2006/relationships" xmlns:p="http://schemas.openxmlformats.org/presentationml/2006/main">
  <p:tag name="PA" val="v5.2.4"/>
</p:tagLst>
</file>

<file path=ppt/tags/tag13.xml><?xml version="1.0" encoding="utf-8"?>
<p:tagLst xmlns:a="http://schemas.openxmlformats.org/drawingml/2006/main" xmlns:r="http://schemas.openxmlformats.org/officeDocument/2006/relationships" xmlns:p="http://schemas.openxmlformats.org/presentationml/2006/main">
  <p:tag name="PA" val="v5.2.4"/>
</p:tagLst>
</file>

<file path=ppt/tags/tag14.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15.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3.xml><?xml version="1.0" encoding="utf-8"?>
<p:tagLst xmlns:a="http://schemas.openxmlformats.org/drawingml/2006/main" xmlns:r="http://schemas.openxmlformats.org/officeDocument/2006/relationships" xmlns:p="http://schemas.openxmlformats.org/presentationml/2006/main">
  <p:tag name="PA" val="v5.2.4"/>
</p:tagLst>
</file>

<file path=ppt/tags/tag4.xml><?xml version="1.0" encoding="utf-8"?>
<p:tagLst xmlns:a="http://schemas.openxmlformats.org/drawingml/2006/main" xmlns:r="http://schemas.openxmlformats.org/officeDocument/2006/relationships" xmlns:p="http://schemas.openxmlformats.org/presentationml/2006/main">
  <p:tag name="PA" val="v5.2.4"/>
</p:tagLst>
</file>

<file path=ppt/tags/tag5.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xml><?xml version="1.0" encoding="utf-8"?>
<p:tagLst xmlns:a="http://schemas.openxmlformats.org/drawingml/2006/main" xmlns:r="http://schemas.openxmlformats.org/officeDocument/2006/relationships" xmlns:p="http://schemas.openxmlformats.org/presentationml/2006/main">
  <p:tag name="PA" val="v5.2.4"/>
</p:tagLst>
</file>

<file path=ppt/tags/tag7.xml><?xml version="1.0" encoding="utf-8"?>
<p:tagLst xmlns:a="http://schemas.openxmlformats.org/drawingml/2006/main" xmlns:r="http://schemas.openxmlformats.org/officeDocument/2006/relationships" xmlns:p="http://schemas.openxmlformats.org/presentationml/2006/main">
  <p:tag name="PA" val="v5.2.4"/>
</p:tagLst>
</file>

<file path=ppt/tags/tag8.xml><?xml version="1.0" encoding="utf-8"?>
<p:tagLst xmlns:a="http://schemas.openxmlformats.org/drawingml/2006/main" xmlns:r="http://schemas.openxmlformats.org/officeDocument/2006/relationships" xmlns:p="http://schemas.openxmlformats.org/presentationml/2006/main">
  <p:tag name="KSO_WM_TEMPLATE_THUMBS_INDEX" val="1、2、3、6、8、10、11、12、15"/>
  <p:tag name="KSO_WM_SLIDE_ID" val="custom20187308_1"/>
  <p:tag name="KSO_WM_TEMPLATE_SUBCATEGORY" val="0"/>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9.xml><?xml version="1.0" encoding="utf-8"?>
<p:tagLst xmlns:a="http://schemas.openxmlformats.org/drawingml/2006/main" xmlns:r="http://schemas.openxmlformats.org/officeDocument/2006/relationships" xmlns:p="http://schemas.openxmlformats.org/presentationml/2006/main">
  <p:tag name="PA" val="v5.2.4"/>
</p:tagLst>
</file>

<file path=ppt/theme/theme1.xml><?xml version="1.0" encoding="utf-8"?>
<a:theme xmlns:a="http://schemas.openxmlformats.org/drawingml/2006/main" name="Office 主题​​">
  <a:themeElements>
    <a:clrScheme name="自定义 1">
      <a:dk1>
        <a:sysClr val="windowText" lastClr="000000"/>
      </a:dk1>
      <a:lt1>
        <a:srgbClr val="FFFFFF"/>
      </a:lt1>
      <a:dk2>
        <a:srgbClr val="44546A"/>
      </a:dk2>
      <a:lt2>
        <a:srgbClr val="E7E6E6"/>
      </a:lt2>
      <a:accent1>
        <a:srgbClr val="277B55"/>
      </a:accent1>
      <a:accent2>
        <a:srgbClr val="3734BE"/>
      </a:accent2>
      <a:accent3>
        <a:srgbClr val="034A90"/>
      </a:accent3>
      <a:accent4>
        <a:srgbClr val="008000"/>
      </a:accent4>
      <a:accent5>
        <a:srgbClr val="1C26E8"/>
      </a:accent5>
      <a:accent6>
        <a:srgbClr val="0944EB"/>
      </a:accent6>
      <a:hlink>
        <a:srgbClr val="0563C1"/>
      </a:hlink>
      <a:folHlink>
        <a:srgbClr val="954F72"/>
      </a:folHlink>
    </a:clrScheme>
    <a:fontScheme name="exps15oz">
      <a:majorFont>
        <a:latin typeface="Arial" panose="020F0302020204030204"/>
        <a:ea typeface="微软雅黑"/>
        <a:cs typeface=""/>
      </a:majorFont>
      <a:minorFont>
        <a:latin typeface="Arial"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2104</TotalTime>
  <Words>1082</Words>
  <Application>Microsoft Macintosh PowerPoint</Application>
  <PresentationFormat>Widescreen</PresentationFormat>
  <Paragraphs>96</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微软雅黑</vt:lpstr>
      <vt:lpstr>Arial</vt:lpstr>
      <vt:lpstr>Georgia</vt:lpstr>
      <vt:lpstr>字魂140号-狂傲行书</vt:lpstr>
      <vt:lpstr>字魂160号-檀宋</vt:lpstr>
      <vt:lpstr>Office 主题​​</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滕 理者</dc:creator>
  <cp:lastModifiedBy>Le Chi Ngoan</cp:lastModifiedBy>
  <cp:revision>226</cp:revision>
  <dcterms:created xsi:type="dcterms:W3CDTF">2021-03-10T11:26:40Z</dcterms:created>
  <dcterms:modified xsi:type="dcterms:W3CDTF">2023-05-25T07:22:25Z</dcterms:modified>
</cp:coreProperties>
</file>

<file path=docProps/thumbnail.jpeg>
</file>